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59" r:id="rId3"/>
    <p:sldId id="279" r:id="rId4"/>
    <p:sldId id="289" r:id="rId5"/>
    <p:sldId id="302" r:id="rId6"/>
    <p:sldId id="290" r:id="rId7"/>
    <p:sldId id="291" r:id="rId8"/>
    <p:sldId id="270" r:id="rId9"/>
    <p:sldId id="295" r:id="rId10"/>
    <p:sldId id="293" r:id="rId11"/>
    <p:sldId id="294" r:id="rId12"/>
    <p:sldId id="297" r:id="rId13"/>
    <p:sldId id="298" r:id="rId14"/>
    <p:sldId id="296" r:id="rId15"/>
    <p:sldId id="299" r:id="rId16"/>
    <p:sldId id="300" r:id="rId17"/>
    <p:sldId id="301" r:id="rId18"/>
    <p:sldId id="303" r:id="rId19"/>
    <p:sldId id="305" r:id="rId20"/>
    <p:sldId id="304"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273" r:id="rId38"/>
    <p:sldId id="322" r:id="rId39"/>
    <p:sldId id="323" r:id="rId40"/>
    <p:sldId id="324" r:id="rId41"/>
    <p:sldId id="325" r:id="rId42"/>
    <p:sldId id="326" r:id="rId43"/>
    <p:sldId id="327" r:id="rId44"/>
    <p:sldId id="328" r:id="rId45"/>
    <p:sldId id="287" r:id="rId46"/>
    <p:sldId id="266" r:id="rId47"/>
    <p:sldId id="269" r:id="rId48"/>
    <p:sldId id="28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138" y="9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t>2018/12/30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t>‹#›</a:t>
            </a:fld>
            <a:endParaRPr lang="zh-CN" altLang="en-US"/>
          </a:p>
        </p:txBody>
      </p:sp>
    </p:spTree>
    <p:extLst>
      <p:ext uri="{BB962C8B-B14F-4D97-AF65-F5344CB8AC3E}">
        <p14:creationId xmlns:p14="http://schemas.microsoft.com/office/powerpoint/2010/main" val="2672250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pPr/>
              <a:t>2018/12/30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037379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pPr/>
              <a:t>2018/12/30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549289"/>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7%BB%9F%E4%B8%80%E5%BB%BA%E6%A8%A1%E8%AF%AD%E8%A8%80/3160571?fr=aladdin&#65288;&#27983;&#35272;&#26102;&#38388;2018"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s://blog.csdn.net/shan9liang/article/details/671286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3814891" y="2252958"/>
            <a:ext cx="4223782" cy="923330"/>
          </a:xfrm>
          <a:prstGeom prst="rect">
            <a:avLst/>
          </a:prstGeom>
          <a:noFill/>
        </p:spPr>
        <p:txBody>
          <a:bodyPr wrap="square" rtlCol="0">
            <a:spAutoFit/>
          </a:bodyPr>
          <a:lstStyle/>
          <a:p>
            <a:pPr algn="ctr"/>
            <a:r>
              <a:rPr lang="en-US" altLang="zh-CN" sz="5400" spc="300" dirty="0" smtClean="0">
                <a:solidFill>
                  <a:prstClr val="white"/>
                </a:solidFill>
                <a:latin typeface="Impact" panose="020B0806030902050204" pitchFamily="34" charset="0"/>
                <a:ea typeface="微软雅黑" panose="020B0503020204020204" pitchFamily="34" charset="-122"/>
              </a:rPr>
              <a:t>UML</a:t>
            </a:r>
            <a:r>
              <a:rPr lang="zh-CN" altLang="en-US" sz="5400" spc="300" dirty="0" smtClean="0">
                <a:solidFill>
                  <a:prstClr val="white"/>
                </a:solidFill>
                <a:latin typeface="Impact" panose="020B0806030902050204" pitchFamily="34" charset="0"/>
                <a:ea typeface="微软雅黑" panose="020B0503020204020204" pitchFamily="34" charset="-122"/>
              </a:rPr>
              <a:t>基础</a:t>
            </a:r>
            <a:r>
              <a:rPr lang="en-US" altLang="zh-CN" sz="5400" spc="300" dirty="0" smtClean="0">
                <a:solidFill>
                  <a:prstClr val="white"/>
                </a:solidFill>
                <a:latin typeface="Impact" panose="020B0806030902050204" pitchFamily="34" charset="0"/>
                <a:ea typeface="微软雅黑" panose="020B0503020204020204" pitchFamily="34" charset="-122"/>
              </a:rPr>
              <a:t>Ⅲ</a:t>
            </a:r>
            <a:endParaRPr lang="zh-CN" altLang="en-US" sz="5400" spc="300" dirty="0">
              <a:solidFill>
                <a:prstClr val="white"/>
              </a:solidFill>
              <a:latin typeface="Impact" panose="020B0806030902050204" pitchFamily="34" charset="0"/>
              <a:ea typeface="微软雅黑" panose="020B0503020204020204" pitchFamily="34" charset="-122"/>
            </a:endParaRPr>
          </a:p>
        </p:txBody>
      </p:sp>
      <p:sp>
        <p:nvSpPr>
          <p:cNvPr id="36" name="文本框 35"/>
          <p:cNvSpPr txBox="1"/>
          <p:nvPr/>
        </p:nvSpPr>
        <p:spPr>
          <a:xfrm>
            <a:off x="5046329" y="3192404"/>
            <a:ext cx="1764603"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汇报人</a:t>
            </a:r>
            <a:r>
              <a:rPr lang="zh-CN" altLang="en-US" sz="1600" b="1" dirty="0" smtClean="0">
                <a:solidFill>
                  <a:prstClr val="white"/>
                </a:solidFill>
                <a:latin typeface="微软雅黑" panose="020B0503020204020204" pitchFamily="34" charset="-122"/>
                <a:ea typeface="微软雅黑" panose="020B0503020204020204" pitchFamily="34" charset="-122"/>
              </a:rPr>
              <a:t>：陈维</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0762" y="5511876"/>
            <a:ext cx="4973768" cy="830997"/>
          </a:xfrm>
          <a:prstGeom prst="rect">
            <a:avLst/>
          </a:prstGeom>
          <a:noFill/>
        </p:spPr>
        <p:txBody>
          <a:bodyPr wrap="square" rtlCol="0">
            <a:spAutoFit/>
          </a:bodyPr>
          <a:lstStyle/>
          <a:p>
            <a:r>
              <a:rPr lang="zh-CN" altLang="en-US" sz="1600" b="1" dirty="0" smtClean="0">
                <a:solidFill>
                  <a:prstClr val="white"/>
                </a:solidFill>
                <a:latin typeface="微软雅黑" panose="020B0503020204020204" pitchFamily="34" charset="-122"/>
                <a:ea typeface="微软雅黑" panose="020B0503020204020204" pitchFamily="34" charset="-122"/>
              </a:rPr>
              <a:t>小组：</a:t>
            </a:r>
            <a:r>
              <a:rPr lang="en-US" altLang="zh-CN" sz="1600" b="1" dirty="0" smtClean="0">
                <a:solidFill>
                  <a:prstClr val="white"/>
                </a:solidFill>
                <a:latin typeface="微软雅黑" panose="020B0503020204020204" pitchFamily="34" charset="-122"/>
                <a:ea typeface="微软雅黑" panose="020B0503020204020204" pitchFamily="34" charset="-122"/>
              </a:rPr>
              <a:t>G13</a:t>
            </a:r>
          </a:p>
          <a:p>
            <a:r>
              <a:rPr lang="zh-CN" altLang="en-US" sz="1600" b="1" dirty="0">
                <a:solidFill>
                  <a:prstClr val="white"/>
                </a:solidFill>
                <a:latin typeface="微软雅黑" panose="020B0503020204020204" pitchFamily="34" charset="-122"/>
                <a:ea typeface="微软雅黑" panose="020B0503020204020204" pitchFamily="34" charset="-122"/>
              </a:rPr>
              <a:t>成员：陈安侍，陈俊杉，杨溢，严翔宇，陈维</a:t>
            </a:r>
          </a:p>
          <a:p>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381370" y="1919691"/>
            <a:ext cx="9090824" cy="369332"/>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pPr algn="ctr"/>
            <a:r>
              <a:rPr lang="zh-CN" altLang="en-US" sz="1800" b="0" dirty="0" smtClean="0">
                <a:solidFill>
                  <a:prstClr val="white"/>
                </a:solidFill>
              </a:rPr>
              <a:t>对象图，构件图，包图</a:t>
            </a:r>
            <a:endParaRPr lang="zh-CN" altLang="en-US" sz="1800" b="0" dirty="0">
              <a:solidFill>
                <a:prstClr val="white"/>
              </a:solidFill>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pic>
        <p:nvPicPr>
          <p:cNvPr id="7" name="罗密欧与朱丽叶">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829" y="7014028"/>
            <a:ext cx="609600" cy="609600"/>
          </a:xfrm>
          <a:prstGeom prst="rect">
            <a:avLst/>
          </a:prstGeom>
        </p:spPr>
      </p:pic>
    </p:spTree>
    <p:extLst>
      <p:ext uri="{BB962C8B-B14F-4D97-AF65-F5344CB8AC3E}">
        <p14:creationId xmlns:p14="http://schemas.microsoft.com/office/powerpoint/2010/main" val="15038146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38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38000">
                                          <p:cBhvr additive="base">
                                            <p:cTn id="7" dur="500" fill="hold"/>
                                            <p:tgtEl>
                                              <p:spTgt spid="21"/>
                                            </p:tgtEl>
                                            <p:attrNameLst>
                                              <p:attrName>ppt_x</p:attrName>
                                            </p:attrNameLst>
                                          </p:cBhvr>
                                          <p:tavLst>
                                            <p:tav tm="0">
                                              <p:val>
                                                <p:strVal val="#ppt_x"/>
                                              </p:val>
                                            </p:tav>
                                            <p:tav tm="100000">
                                              <p:val>
                                                <p:strVal val="#ppt_x"/>
                                              </p:val>
                                            </p:tav>
                                          </p:tavLst>
                                        </p:anim>
                                        <p:anim calcmode="lin" valueType="num" p14:bounceEnd="38000">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38000">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14:bounceEnd="38000">
                                          <p:cBhvr additive="base">
                                            <p:cTn id="12" dur="500" fill="hold"/>
                                            <p:tgtEl>
                                              <p:spTgt spid="31"/>
                                            </p:tgtEl>
                                            <p:attrNameLst>
                                              <p:attrName>ppt_x</p:attrName>
                                            </p:attrNameLst>
                                          </p:cBhvr>
                                          <p:tavLst>
                                            <p:tav tm="0">
                                              <p:val>
                                                <p:strVal val="#ppt_x"/>
                                              </p:val>
                                            </p:tav>
                                            <p:tav tm="100000">
                                              <p:val>
                                                <p:strVal val="#ppt_x"/>
                                              </p:val>
                                            </p:tav>
                                          </p:tavLst>
                                        </p:anim>
                                        <p:anim calcmode="lin" valueType="num" p14:bounceEnd="38000">
                                          <p:cBhvr additive="base">
                                            <p:cTn id="13" dur="5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14:presetBounceEnd="38000">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14:bounceEnd="38000">
                                          <p:cBhvr additive="base">
                                            <p:cTn id="17" dur="500" fill="hold"/>
                                            <p:tgtEl>
                                              <p:spTgt spid="32"/>
                                            </p:tgtEl>
                                            <p:attrNameLst>
                                              <p:attrName>ppt_x</p:attrName>
                                            </p:attrNameLst>
                                          </p:cBhvr>
                                          <p:tavLst>
                                            <p:tav tm="0">
                                              <p:val>
                                                <p:strVal val="#ppt_x"/>
                                              </p:val>
                                            </p:tav>
                                            <p:tav tm="100000">
                                              <p:val>
                                                <p:strVal val="#ppt_x"/>
                                              </p:val>
                                            </p:tav>
                                          </p:tavLst>
                                        </p:anim>
                                        <p:anim calcmode="lin" valueType="num" p14:bounceEnd="38000">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0-#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0-#ppt_w/2"/>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ppt_x"/>
                                              </p:val>
                                            </p:tav>
                                            <p:tav tm="100000">
                                              <p:val>
                                                <p:strVal val="#ppt_x"/>
                                              </p:val>
                                            </p:tav>
                                          </p:tavLst>
                                        </p:anim>
                                        <p:anim calcmode="lin" valueType="num">
                                          <p:cBhvr additive="base">
                                            <p:cTn id="35" dur="500" fill="hold"/>
                                            <p:tgtEl>
                                              <p:spTgt spid="33"/>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par>
                                    <p:cTn id="42" presetID="8" presetClass="emph" presetSubtype="0" fill="hold" grpId="1" nodeType="withEffect">
                                      <p:stCondLst>
                                        <p:cond delay="0"/>
                                      </p:stCondLst>
                                      <p:childTnLst>
                                        <p:animRot by="21600000">
                                          <p:cBhvr>
                                            <p:cTn id="43" dur="2000" fill="hold"/>
                                            <p:tgtEl>
                                              <p:spTgt spid="43"/>
                                            </p:tgtEl>
                                            <p:attrNameLst>
                                              <p:attrName>r</p:attrName>
                                            </p:attrNameLst>
                                          </p:cBhvr>
                                        </p:animRot>
                                      </p:childTnLst>
                                    </p:cTn>
                                  </p:par>
                                  <p:par>
                                    <p:cTn id="44" presetID="53" presetClass="entr" presetSubtype="16"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8" presetClass="emph" presetSubtype="0" fill="hold" grpId="1" nodeType="withEffect">
                                      <p:stCondLst>
                                        <p:cond delay="0"/>
                                      </p:stCondLst>
                                      <p:childTnLst>
                                        <p:animRot by="21600000">
                                          <p:cBhvr>
                                            <p:cTn id="50" dur="2000" fill="hold"/>
                                            <p:tgtEl>
                                              <p:spTgt spid="44"/>
                                            </p:tgtEl>
                                            <p:attrNameLst>
                                              <p:attrName>r</p:attrName>
                                            </p:attrNameLst>
                                          </p:cBhvr>
                                        </p:animRot>
                                      </p:childTnLst>
                                    </p:cTn>
                                  </p:par>
                                  <p:par>
                                    <p:cTn id="51" presetID="53" presetClass="entr" presetSubtype="16"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Effect transition="in" filter="fade">
                                          <p:cBhvr>
                                            <p:cTn id="55" dur="500"/>
                                            <p:tgtEl>
                                              <p:spTgt spid="45"/>
                                            </p:tgtEl>
                                          </p:cBhvr>
                                        </p:animEffect>
                                      </p:childTnLst>
                                    </p:cTn>
                                  </p:par>
                                  <p:par>
                                    <p:cTn id="56" presetID="8" presetClass="emph" presetSubtype="0" fill="hold" grpId="1" nodeType="withEffect">
                                      <p:stCondLst>
                                        <p:cond delay="0"/>
                                      </p:stCondLst>
                                      <p:childTnLst>
                                        <p:animRot by="21600000">
                                          <p:cBhvr>
                                            <p:cTn id="57" dur="2000" fill="hold"/>
                                            <p:tgtEl>
                                              <p:spTgt spid="45"/>
                                            </p:tgtEl>
                                            <p:attrNameLst>
                                              <p:attrName>r</p:attrName>
                                            </p:attrNameLst>
                                          </p:cBhvr>
                                        </p:animRot>
                                      </p:childTnLst>
                                    </p:cTn>
                                  </p:par>
                                  <p:par>
                                    <p:cTn id="58" presetID="53" presetClass="entr" presetSubtype="16"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8" presetClass="emph" presetSubtype="0" fill="hold" grpId="1" nodeType="withEffect">
                                      <p:stCondLst>
                                        <p:cond delay="0"/>
                                      </p:stCondLst>
                                      <p:childTnLst>
                                        <p:animRot by="21600000">
                                          <p:cBhvr>
                                            <p:cTn id="64" dur="2000" fill="hold"/>
                                            <p:tgtEl>
                                              <p:spTgt spid="46"/>
                                            </p:tgtEl>
                                            <p:attrNameLst>
                                              <p:attrName>r</p:attrName>
                                            </p:attrNameLst>
                                          </p:cBhvr>
                                        </p:animRot>
                                      </p:childTnLst>
                                    </p:cTn>
                                  </p:par>
                                  <p:par>
                                    <p:cTn id="65" presetID="53" presetClass="entr" presetSubtype="16"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8" presetClass="emph" presetSubtype="0" fill="hold" grpId="1" nodeType="withEffect">
                                      <p:stCondLst>
                                        <p:cond delay="0"/>
                                      </p:stCondLst>
                                      <p:childTnLst>
                                        <p:animRot by="21600000">
                                          <p:cBhvr>
                                            <p:cTn id="71" dur="2000" fill="hold"/>
                                            <p:tgtEl>
                                              <p:spTgt spid="47"/>
                                            </p:tgtEl>
                                            <p:attrNameLst>
                                              <p:attrName>r</p:attrName>
                                            </p:attrNameLst>
                                          </p:cBhvr>
                                        </p:animRot>
                                      </p:childTnLst>
                                    </p:cTn>
                                  </p:par>
                                  <p:par>
                                    <p:cTn id="72" presetID="53" presetClass="entr" presetSubtype="16"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fltVal val="0"/>
                                              </p:val>
                                            </p:tav>
                                            <p:tav tm="100000">
                                              <p:val>
                                                <p:strVal val="#ppt_h"/>
                                              </p:val>
                                            </p:tav>
                                          </p:tavLst>
                                        </p:anim>
                                        <p:animEffect transition="in" filter="fade">
                                          <p:cBhvr>
                                            <p:cTn id="76" dur="500"/>
                                            <p:tgtEl>
                                              <p:spTgt spid="48"/>
                                            </p:tgtEl>
                                          </p:cBhvr>
                                        </p:animEffect>
                                      </p:childTnLst>
                                    </p:cTn>
                                  </p:par>
                                  <p:par>
                                    <p:cTn id="77" presetID="8" presetClass="emph" presetSubtype="0" fill="hold" grpId="1" nodeType="withEffect">
                                      <p:stCondLst>
                                        <p:cond delay="0"/>
                                      </p:stCondLst>
                                      <p:childTnLst>
                                        <p:animRot by="21600000">
                                          <p:cBhvr>
                                            <p:cTn id="78" dur="2000" fill="hold"/>
                                            <p:tgtEl>
                                              <p:spTgt spid="48"/>
                                            </p:tgtEl>
                                            <p:attrNameLst>
                                              <p:attrName>r</p:attrName>
                                            </p:attrNameLst>
                                          </p:cBhvr>
                                        </p:animRot>
                                      </p:childTnLst>
                                    </p:cTn>
                                  </p:par>
                                  <p:par>
                                    <p:cTn id="79" presetID="53" presetClass="entr" presetSubtype="16"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500" fill="hold"/>
                                            <p:tgtEl>
                                              <p:spTgt spid="49"/>
                                            </p:tgtEl>
                                            <p:attrNameLst>
                                              <p:attrName>ppt_w</p:attrName>
                                            </p:attrNameLst>
                                          </p:cBhvr>
                                          <p:tavLst>
                                            <p:tav tm="0">
                                              <p:val>
                                                <p:fltVal val="0"/>
                                              </p:val>
                                            </p:tav>
                                            <p:tav tm="100000">
                                              <p:val>
                                                <p:strVal val="#ppt_w"/>
                                              </p:val>
                                            </p:tav>
                                          </p:tavLst>
                                        </p:anim>
                                        <p:anim calcmode="lin" valueType="num">
                                          <p:cBhvr>
                                            <p:cTn id="82" dur="500" fill="hold"/>
                                            <p:tgtEl>
                                              <p:spTgt spid="49"/>
                                            </p:tgtEl>
                                            <p:attrNameLst>
                                              <p:attrName>ppt_h</p:attrName>
                                            </p:attrNameLst>
                                          </p:cBhvr>
                                          <p:tavLst>
                                            <p:tav tm="0">
                                              <p:val>
                                                <p:fltVal val="0"/>
                                              </p:val>
                                            </p:tav>
                                            <p:tav tm="100000">
                                              <p:val>
                                                <p:strVal val="#ppt_h"/>
                                              </p:val>
                                            </p:tav>
                                          </p:tavLst>
                                        </p:anim>
                                        <p:animEffect transition="in" filter="fade">
                                          <p:cBhvr>
                                            <p:cTn id="83" dur="500"/>
                                            <p:tgtEl>
                                              <p:spTgt spid="49"/>
                                            </p:tgtEl>
                                          </p:cBhvr>
                                        </p:animEffect>
                                      </p:childTnLst>
                                    </p:cTn>
                                  </p:par>
                                  <p:par>
                                    <p:cTn id="84" presetID="8" presetClass="emph" presetSubtype="0" fill="hold" grpId="1" nodeType="withEffect">
                                      <p:stCondLst>
                                        <p:cond delay="0"/>
                                      </p:stCondLst>
                                      <p:childTnLst>
                                        <p:animRot by="21600000">
                                          <p:cBhvr>
                                            <p:cTn id="85" dur="2000" fill="hold"/>
                                            <p:tgtEl>
                                              <p:spTgt spid="49"/>
                                            </p:tgtEl>
                                            <p:attrNameLst>
                                              <p:attrName>r</p:attrName>
                                            </p:attrNameLst>
                                          </p:cBhvr>
                                        </p:animRot>
                                      </p:childTnLst>
                                    </p:cTn>
                                  </p:par>
                                </p:childTnLst>
                              </p:cTn>
                            </p:par>
                            <p:par>
                              <p:cTn id="86" fill="hold">
                                <p:stCondLst>
                                  <p:cond delay="4000"/>
                                </p:stCondLst>
                                <p:childTnLst>
                                  <p:par>
                                    <p:cTn id="87" presetID="22" presetClass="entr" presetSubtype="1"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4500"/>
                                </p:stCondLst>
                                <p:childTnLst>
                                  <p:par>
                                    <p:cTn id="91" presetID="22" presetClass="entr" presetSubtype="1"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up)">
                                          <p:cBhvr>
                                            <p:cTn id="93" dur="500"/>
                                            <p:tgtEl>
                                              <p:spTgt spid="4"/>
                                            </p:tgtEl>
                                          </p:cBhvr>
                                        </p:animEffect>
                                      </p:childTnLst>
                                    </p:cTn>
                                  </p:par>
                                </p:childTnLst>
                              </p:cTn>
                            </p:par>
                            <p:par>
                              <p:cTn id="94" fill="hold">
                                <p:stCondLst>
                                  <p:cond delay="5000"/>
                                </p:stCondLst>
                                <p:childTnLst>
                                  <p:par>
                                    <p:cTn id="95" presetID="22" presetClass="entr" presetSubtype="1"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childTnLst>
                              </p:cTn>
                            </p:par>
                            <p:par>
                              <p:cTn id="98" fill="hold">
                                <p:stCondLst>
                                  <p:cond delay="5500"/>
                                </p:stCondLst>
                                <p:childTnLst>
                                  <p:par>
                                    <p:cTn id="99" presetID="22" presetClass="entr" presetSubtype="4"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6000"/>
                                </p:stCondLst>
                                <p:childTnLst>
                                  <p:par>
                                    <p:cTn id="103" presetID="22" presetClass="entr" presetSubtype="1"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up)">
                                          <p:cBhvr>
                                            <p:cTn id="105" dur="500"/>
                                            <p:tgtEl>
                                              <p:spTgt spid="25"/>
                                            </p:tgtEl>
                                          </p:cBhvr>
                                        </p:animEffect>
                                      </p:childTnLst>
                                    </p:cTn>
                                  </p:par>
                                </p:childTnLst>
                              </p:cTn>
                            </p:par>
                            <p:par>
                              <p:cTn id="106" fill="hold">
                                <p:stCondLst>
                                  <p:cond delay="6500"/>
                                </p:stCondLst>
                                <p:childTnLst>
                                  <p:par>
                                    <p:cTn id="107" presetID="22" presetClass="entr" presetSubtype="4" fill="hold"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down)">
                                          <p:cBhvr>
                                            <p:cTn id="109" dur="500"/>
                                            <p:tgtEl>
                                              <p:spTgt spid="24"/>
                                            </p:tgtEl>
                                          </p:cBhvr>
                                        </p:animEffect>
                                      </p:childTnLst>
                                    </p:cTn>
                                  </p:par>
                                </p:childTnLst>
                              </p:cTn>
                            </p:par>
                            <p:par>
                              <p:cTn id="110" fill="hold">
                                <p:stCondLst>
                                  <p:cond delay="7000"/>
                                </p:stCondLst>
                                <p:childTnLst>
                                  <p:par>
                                    <p:cTn id="111" presetID="22" presetClass="entr" presetSubtype="2" fill="hold" nodeType="after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right)">
                                          <p:cBhvr>
                                            <p:cTn id="113" dur="500"/>
                                            <p:tgtEl>
                                              <p:spTgt spid="23"/>
                                            </p:tgtEl>
                                          </p:cBhvr>
                                        </p:animEffect>
                                      </p:childTnLst>
                                    </p:cTn>
                                  </p:par>
                                </p:childTnLst>
                              </p:cTn>
                            </p:par>
                            <p:par>
                              <p:cTn id="114" fill="hold">
                                <p:stCondLst>
                                  <p:cond delay="7500"/>
                                </p:stCondLst>
                                <p:childTnLst>
                                  <p:par>
                                    <p:cTn id="115" presetID="22" presetClass="entr" presetSubtype="8" fill="hold" grpId="0" nodeType="after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par>
                              <p:cTn id="118" fill="hold">
                                <p:stCondLst>
                                  <p:cond delay="8000"/>
                                </p:stCondLst>
                                <p:childTnLst>
                                  <p:par>
                                    <p:cTn id="119" presetID="22" presetClass="entr" presetSubtype="8"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ipe(left)">
                                          <p:cBhvr>
                                            <p:cTn id="121" dur="500"/>
                                            <p:tgtEl>
                                              <p:spTgt spid="35"/>
                                            </p:tgtEl>
                                          </p:cBhvr>
                                        </p:animEffect>
                                      </p:childTnLst>
                                    </p:cTn>
                                  </p:par>
                                </p:childTnLst>
                              </p:cTn>
                            </p:par>
                            <p:par>
                              <p:cTn id="122" fill="hold">
                                <p:stCondLst>
                                  <p:cond delay="8500"/>
                                </p:stCondLst>
                                <p:childTnLst>
                                  <p:par>
                                    <p:cTn id="123" presetID="42" presetClass="entr" presetSubtype="0" fill="hold" grpId="0" nodeType="after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anim calcmode="lin" valueType="num">
                                          <p:cBhvr>
                                            <p:cTn id="126" dur="500" fill="hold"/>
                                            <p:tgtEl>
                                              <p:spTgt spid="36"/>
                                            </p:tgtEl>
                                            <p:attrNameLst>
                                              <p:attrName>ppt_x</p:attrName>
                                            </p:attrNameLst>
                                          </p:cBhvr>
                                          <p:tavLst>
                                            <p:tav tm="0">
                                              <p:val>
                                                <p:strVal val="#ppt_x"/>
                                              </p:val>
                                            </p:tav>
                                            <p:tav tm="100000">
                                              <p:val>
                                                <p:strVal val="#ppt_x"/>
                                              </p:val>
                                            </p:tav>
                                          </p:tavLst>
                                        </p:anim>
                                        <p:anim calcmode="lin" valueType="num">
                                          <p:cBhvr>
                                            <p:cTn id="127" dur="500" fill="hold"/>
                                            <p:tgtEl>
                                              <p:spTgt spid="36"/>
                                            </p:tgtEl>
                                            <p:attrNameLst>
                                              <p:attrName>ppt_y</p:attrName>
                                            </p:attrNameLst>
                                          </p:cBhvr>
                                          <p:tavLst>
                                            <p:tav tm="0">
                                              <p:val>
                                                <p:strVal val="#ppt_y+.1"/>
                                              </p:val>
                                            </p:tav>
                                            <p:tav tm="100000">
                                              <p:val>
                                                <p:strVal val="#ppt_y"/>
                                              </p:val>
                                            </p:tav>
                                          </p:tavLst>
                                        </p:anim>
                                      </p:childTnLst>
                                    </p:cTn>
                                  </p:par>
                                </p:childTnLst>
                              </p:cTn>
                            </p:par>
                            <p:par>
                              <p:cTn id="128" fill="hold">
                                <p:stCondLst>
                                  <p:cond delay="9000"/>
                                </p:stCondLst>
                                <p:childTnLst>
                                  <p:par>
                                    <p:cTn id="129" presetID="42" presetClass="entr" presetSubtype="0"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anim calcmode="lin" valueType="num">
                                          <p:cBhvr>
                                            <p:cTn id="132" dur="500" fill="hold"/>
                                            <p:tgtEl>
                                              <p:spTgt spid="37"/>
                                            </p:tgtEl>
                                            <p:attrNameLst>
                                              <p:attrName>ppt_x</p:attrName>
                                            </p:attrNameLst>
                                          </p:cBhvr>
                                          <p:tavLst>
                                            <p:tav tm="0">
                                              <p:val>
                                                <p:strVal val="#ppt_x"/>
                                              </p:val>
                                            </p:tav>
                                            <p:tav tm="100000">
                                              <p:val>
                                                <p:strVal val="#ppt_x"/>
                                              </p:val>
                                            </p:tav>
                                          </p:tavLst>
                                        </p:anim>
                                        <p:anim calcmode="lin" valueType="num">
                                          <p:cBhvr>
                                            <p:cTn id="133"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4">
                    <p:cTn id="134" repeatCount="indefinite" fill="hold" display="0">
                      <p:stCondLst>
                        <p:cond delay="indefinite"/>
                      </p:stCondLst>
                      <p:endCondLst>
                        <p:cond evt="onStopAudio" delay="0">
                          <p:tgtEl>
                            <p:sldTgt/>
                          </p:tgtEl>
                        </p:cond>
                      </p:endCondLst>
                    </p:cTn>
                    <p:tgtEl>
                      <p:spTgt spid="7"/>
                    </p:tgtEl>
                  </p:cMediaNode>
                </p:audio>
              </p:childTnLst>
            </p:cTn>
          </p:par>
        </p:tnLst>
        <p:bldLst>
          <p:bldP spid="21" grpId="0" animBg="1"/>
          <p:bldP spid="29" grpId="0" animBg="1"/>
          <p:bldP spid="30" grpId="0" animBg="1"/>
          <p:bldP spid="31" grpId="0" animBg="1"/>
          <p:bldP spid="32" grpId="0" animBg="1"/>
          <p:bldP spid="33" grpId="0" animBg="1"/>
          <p:bldP spid="34" grpId="0" animBg="1"/>
          <p:bldP spid="35" grpId="0"/>
          <p:bldP spid="36"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0-#ppt_h/2"/>
                                              </p:val>
                                            </p:tav>
                                            <p:tav tm="100000">
                                              <p:val>
                                                <p:strVal val="#ppt_y"/>
                                              </p:val>
                                            </p:tav>
                                          </p:tavLst>
                                        </p:anim>
                                      </p:childTnLst>
                                    </p:cTn>
                                  </p:par>
                                  <p:par>
                                    <p:cTn id="24" presetID="2" presetClass="entr" presetSubtype="6"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0-#ppt_w/2"/>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ppt_x"/>
                                              </p:val>
                                            </p:tav>
                                            <p:tav tm="100000">
                                              <p:val>
                                                <p:strVal val="#ppt_x"/>
                                              </p:val>
                                            </p:tav>
                                          </p:tavLst>
                                        </p:anim>
                                        <p:anim calcmode="lin" valueType="num">
                                          <p:cBhvr additive="base">
                                            <p:cTn id="35" dur="500" fill="hold"/>
                                            <p:tgtEl>
                                              <p:spTgt spid="33"/>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animEffect transition="in" filter="fade">
                                          <p:cBhvr>
                                            <p:cTn id="41" dur="500"/>
                                            <p:tgtEl>
                                              <p:spTgt spid="43"/>
                                            </p:tgtEl>
                                          </p:cBhvr>
                                        </p:animEffect>
                                      </p:childTnLst>
                                    </p:cTn>
                                  </p:par>
                                  <p:par>
                                    <p:cTn id="42" presetID="8" presetClass="emph" presetSubtype="0" fill="hold" grpId="1" nodeType="withEffect">
                                      <p:stCondLst>
                                        <p:cond delay="0"/>
                                      </p:stCondLst>
                                      <p:childTnLst>
                                        <p:animRot by="21600000">
                                          <p:cBhvr>
                                            <p:cTn id="43" dur="2000" fill="hold"/>
                                            <p:tgtEl>
                                              <p:spTgt spid="43"/>
                                            </p:tgtEl>
                                            <p:attrNameLst>
                                              <p:attrName>r</p:attrName>
                                            </p:attrNameLst>
                                          </p:cBhvr>
                                        </p:animRot>
                                      </p:childTnLst>
                                    </p:cTn>
                                  </p:par>
                                  <p:par>
                                    <p:cTn id="44" presetID="53" presetClass="entr" presetSubtype="16"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8" presetClass="emph" presetSubtype="0" fill="hold" grpId="1" nodeType="withEffect">
                                      <p:stCondLst>
                                        <p:cond delay="0"/>
                                      </p:stCondLst>
                                      <p:childTnLst>
                                        <p:animRot by="21600000">
                                          <p:cBhvr>
                                            <p:cTn id="50" dur="2000" fill="hold"/>
                                            <p:tgtEl>
                                              <p:spTgt spid="44"/>
                                            </p:tgtEl>
                                            <p:attrNameLst>
                                              <p:attrName>r</p:attrName>
                                            </p:attrNameLst>
                                          </p:cBhvr>
                                        </p:animRot>
                                      </p:childTnLst>
                                    </p:cTn>
                                  </p:par>
                                  <p:par>
                                    <p:cTn id="51" presetID="53" presetClass="entr" presetSubtype="16"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Effect transition="in" filter="fade">
                                          <p:cBhvr>
                                            <p:cTn id="55" dur="500"/>
                                            <p:tgtEl>
                                              <p:spTgt spid="45"/>
                                            </p:tgtEl>
                                          </p:cBhvr>
                                        </p:animEffect>
                                      </p:childTnLst>
                                    </p:cTn>
                                  </p:par>
                                  <p:par>
                                    <p:cTn id="56" presetID="8" presetClass="emph" presetSubtype="0" fill="hold" grpId="1" nodeType="withEffect">
                                      <p:stCondLst>
                                        <p:cond delay="0"/>
                                      </p:stCondLst>
                                      <p:childTnLst>
                                        <p:animRot by="21600000">
                                          <p:cBhvr>
                                            <p:cTn id="57" dur="2000" fill="hold"/>
                                            <p:tgtEl>
                                              <p:spTgt spid="45"/>
                                            </p:tgtEl>
                                            <p:attrNameLst>
                                              <p:attrName>r</p:attrName>
                                            </p:attrNameLst>
                                          </p:cBhvr>
                                        </p:animRot>
                                      </p:childTnLst>
                                    </p:cTn>
                                  </p:par>
                                  <p:par>
                                    <p:cTn id="58" presetID="53" presetClass="entr" presetSubtype="16"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8" presetClass="emph" presetSubtype="0" fill="hold" grpId="1" nodeType="withEffect">
                                      <p:stCondLst>
                                        <p:cond delay="0"/>
                                      </p:stCondLst>
                                      <p:childTnLst>
                                        <p:animRot by="21600000">
                                          <p:cBhvr>
                                            <p:cTn id="64" dur="2000" fill="hold"/>
                                            <p:tgtEl>
                                              <p:spTgt spid="46"/>
                                            </p:tgtEl>
                                            <p:attrNameLst>
                                              <p:attrName>r</p:attrName>
                                            </p:attrNameLst>
                                          </p:cBhvr>
                                        </p:animRot>
                                      </p:childTnLst>
                                    </p:cTn>
                                  </p:par>
                                  <p:par>
                                    <p:cTn id="65" presetID="53" presetClass="entr" presetSubtype="16"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8" presetClass="emph" presetSubtype="0" fill="hold" grpId="1" nodeType="withEffect">
                                      <p:stCondLst>
                                        <p:cond delay="0"/>
                                      </p:stCondLst>
                                      <p:childTnLst>
                                        <p:animRot by="21600000">
                                          <p:cBhvr>
                                            <p:cTn id="71" dur="2000" fill="hold"/>
                                            <p:tgtEl>
                                              <p:spTgt spid="47"/>
                                            </p:tgtEl>
                                            <p:attrNameLst>
                                              <p:attrName>r</p:attrName>
                                            </p:attrNameLst>
                                          </p:cBhvr>
                                        </p:animRot>
                                      </p:childTnLst>
                                    </p:cTn>
                                  </p:par>
                                  <p:par>
                                    <p:cTn id="72" presetID="53" presetClass="entr" presetSubtype="16"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p:cTn id="74" dur="500" fill="hold"/>
                                            <p:tgtEl>
                                              <p:spTgt spid="48"/>
                                            </p:tgtEl>
                                            <p:attrNameLst>
                                              <p:attrName>ppt_w</p:attrName>
                                            </p:attrNameLst>
                                          </p:cBhvr>
                                          <p:tavLst>
                                            <p:tav tm="0">
                                              <p:val>
                                                <p:fltVal val="0"/>
                                              </p:val>
                                            </p:tav>
                                            <p:tav tm="100000">
                                              <p:val>
                                                <p:strVal val="#ppt_w"/>
                                              </p:val>
                                            </p:tav>
                                          </p:tavLst>
                                        </p:anim>
                                        <p:anim calcmode="lin" valueType="num">
                                          <p:cBhvr>
                                            <p:cTn id="75" dur="500" fill="hold"/>
                                            <p:tgtEl>
                                              <p:spTgt spid="48"/>
                                            </p:tgtEl>
                                            <p:attrNameLst>
                                              <p:attrName>ppt_h</p:attrName>
                                            </p:attrNameLst>
                                          </p:cBhvr>
                                          <p:tavLst>
                                            <p:tav tm="0">
                                              <p:val>
                                                <p:fltVal val="0"/>
                                              </p:val>
                                            </p:tav>
                                            <p:tav tm="100000">
                                              <p:val>
                                                <p:strVal val="#ppt_h"/>
                                              </p:val>
                                            </p:tav>
                                          </p:tavLst>
                                        </p:anim>
                                        <p:animEffect transition="in" filter="fade">
                                          <p:cBhvr>
                                            <p:cTn id="76" dur="500"/>
                                            <p:tgtEl>
                                              <p:spTgt spid="48"/>
                                            </p:tgtEl>
                                          </p:cBhvr>
                                        </p:animEffect>
                                      </p:childTnLst>
                                    </p:cTn>
                                  </p:par>
                                  <p:par>
                                    <p:cTn id="77" presetID="8" presetClass="emph" presetSubtype="0" fill="hold" grpId="1" nodeType="withEffect">
                                      <p:stCondLst>
                                        <p:cond delay="0"/>
                                      </p:stCondLst>
                                      <p:childTnLst>
                                        <p:animRot by="21600000">
                                          <p:cBhvr>
                                            <p:cTn id="78" dur="2000" fill="hold"/>
                                            <p:tgtEl>
                                              <p:spTgt spid="48"/>
                                            </p:tgtEl>
                                            <p:attrNameLst>
                                              <p:attrName>r</p:attrName>
                                            </p:attrNameLst>
                                          </p:cBhvr>
                                        </p:animRot>
                                      </p:childTnLst>
                                    </p:cTn>
                                  </p:par>
                                  <p:par>
                                    <p:cTn id="79" presetID="53" presetClass="entr" presetSubtype="16"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500" fill="hold"/>
                                            <p:tgtEl>
                                              <p:spTgt spid="49"/>
                                            </p:tgtEl>
                                            <p:attrNameLst>
                                              <p:attrName>ppt_w</p:attrName>
                                            </p:attrNameLst>
                                          </p:cBhvr>
                                          <p:tavLst>
                                            <p:tav tm="0">
                                              <p:val>
                                                <p:fltVal val="0"/>
                                              </p:val>
                                            </p:tav>
                                            <p:tav tm="100000">
                                              <p:val>
                                                <p:strVal val="#ppt_w"/>
                                              </p:val>
                                            </p:tav>
                                          </p:tavLst>
                                        </p:anim>
                                        <p:anim calcmode="lin" valueType="num">
                                          <p:cBhvr>
                                            <p:cTn id="82" dur="500" fill="hold"/>
                                            <p:tgtEl>
                                              <p:spTgt spid="49"/>
                                            </p:tgtEl>
                                            <p:attrNameLst>
                                              <p:attrName>ppt_h</p:attrName>
                                            </p:attrNameLst>
                                          </p:cBhvr>
                                          <p:tavLst>
                                            <p:tav tm="0">
                                              <p:val>
                                                <p:fltVal val="0"/>
                                              </p:val>
                                            </p:tav>
                                            <p:tav tm="100000">
                                              <p:val>
                                                <p:strVal val="#ppt_h"/>
                                              </p:val>
                                            </p:tav>
                                          </p:tavLst>
                                        </p:anim>
                                        <p:animEffect transition="in" filter="fade">
                                          <p:cBhvr>
                                            <p:cTn id="83" dur="500"/>
                                            <p:tgtEl>
                                              <p:spTgt spid="49"/>
                                            </p:tgtEl>
                                          </p:cBhvr>
                                        </p:animEffect>
                                      </p:childTnLst>
                                    </p:cTn>
                                  </p:par>
                                  <p:par>
                                    <p:cTn id="84" presetID="8" presetClass="emph" presetSubtype="0" fill="hold" grpId="1" nodeType="withEffect">
                                      <p:stCondLst>
                                        <p:cond delay="0"/>
                                      </p:stCondLst>
                                      <p:childTnLst>
                                        <p:animRot by="21600000">
                                          <p:cBhvr>
                                            <p:cTn id="85" dur="2000" fill="hold"/>
                                            <p:tgtEl>
                                              <p:spTgt spid="49"/>
                                            </p:tgtEl>
                                            <p:attrNameLst>
                                              <p:attrName>r</p:attrName>
                                            </p:attrNameLst>
                                          </p:cBhvr>
                                        </p:animRot>
                                      </p:childTnLst>
                                    </p:cTn>
                                  </p:par>
                                </p:childTnLst>
                              </p:cTn>
                            </p:par>
                            <p:par>
                              <p:cTn id="86" fill="hold">
                                <p:stCondLst>
                                  <p:cond delay="4000"/>
                                </p:stCondLst>
                                <p:childTnLst>
                                  <p:par>
                                    <p:cTn id="87" presetID="22" presetClass="entr" presetSubtype="1"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4500"/>
                                </p:stCondLst>
                                <p:childTnLst>
                                  <p:par>
                                    <p:cTn id="91" presetID="22" presetClass="entr" presetSubtype="1"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up)">
                                          <p:cBhvr>
                                            <p:cTn id="93" dur="500"/>
                                            <p:tgtEl>
                                              <p:spTgt spid="4"/>
                                            </p:tgtEl>
                                          </p:cBhvr>
                                        </p:animEffect>
                                      </p:childTnLst>
                                    </p:cTn>
                                  </p:par>
                                </p:childTnLst>
                              </p:cTn>
                            </p:par>
                            <p:par>
                              <p:cTn id="94" fill="hold">
                                <p:stCondLst>
                                  <p:cond delay="5000"/>
                                </p:stCondLst>
                                <p:childTnLst>
                                  <p:par>
                                    <p:cTn id="95" presetID="22" presetClass="entr" presetSubtype="1"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wipe(up)">
                                          <p:cBhvr>
                                            <p:cTn id="97" dur="500"/>
                                            <p:tgtEl>
                                              <p:spTgt spid="27"/>
                                            </p:tgtEl>
                                          </p:cBhvr>
                                        </p:animEffect>
                                      </p:childTnLst>
                                    </p:cTn>
                                  </p:par>
                                </p:childTnLst>
                              </p:cTn>
                            </p:par>
                            <p:par>
                              <p:cTn id="98" fill="hold">
                                <p:stCondLst>
                                  <p:cond delay="5500"/>
                                </p:stCondLst>
                                <p:childTnLst>
                                  <p:par>
                                    <p:cTn id="99" presetID="22" presetClass="entr" presetSubtype="4" fill="hold"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6000"/>
                                </p:stCondLst>
                                <p:childTnLst>
                                  <p:par>
                                    <p:cTn id="103" presetID="22" presetClass="entr" presetSubtype="1" fill="hold"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wipe(up)">
                                          <p:cBhvr>
                                            <p:cTn id="105" dur="500"/>
                                            <p:tgtEl>
                                              <p:spTgt spid="25"/>
                                            </p:tgtEl>
                                          </p:cBhvr>
                                        </p:animEffect>
                                      </p:childTnLst>
                                    </p:cTn>
                                  </p:par>
                                </p:childTnLst>
                              </p:cTn>
                            </p:par>
                            <p:par>
                              <p:cTn id="106" fill="hold">
                                <p:stCondLst>
                                  <p:cond delay="6500"/>
                                </p:stCondLst>
                                <p:childTnLst>
                                  <p:par>
                                    <p:cTn id="107" presetID="22" presetClass="entr" presetSubtype="4" fill="hold"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down)">
                                          <p:cBhvr>
                                            <p:cTn id="109" dur="500"/>
                                            <p:tgtEl>
                                              <p:spTgt spid="24"/>
                                            </p:tgtEl>
                                          </p:cBhvr>
                                        </p:animEffect>
                                      </p:childTnLst>
                                    </p:cTn>
                                  </p:par>
                                </p:childTnLst>
                              </p:cTn>
                            </p:par>
                            <p:par>
                              <p:cTn id="110" fill="hold">
                                <p:stCondLst>
                                  <p:cond delay="7000"/>
                                </p:stCondLst>
                                <p:childTnLst>
                                  <p:par>
                                    <p:cTn id="111" presetID="22" presetClass="entr" presetSubtype="2" fill="hold" nodeType="after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right)">
                                          <p:cBhvr>
                                            <p:cTn id="113" dur="500"/>
                                            <p:tgtEl>
                                              <p:spTgt spid="23"/>
                                            </p:tgtEl>
                                          </p:cBhvr>
                                        </p:animEffect>
                                      </p:childTnLst>
                                    </p:cTn>
                                  </p:par>
                                </p:childTnLst>
                              </p:cTn>
                            </p:par>
                            <p:par>
                              <p:cTn id="114" fill="hold">
                                <p:stCondLst>
                                  <p:cond delay="7500"/>
                                </p:stCondLst>
                                <p:childTnLst>
                                  <p:par>
                                    <p:cTn id="115" presetID="22" presetClass="entr" presetSubtype="8" fill="hold" grpId="0" nodeType="after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par>
                              <p:cTn id="118" fill="hold">
                                <p:stCondLst>
                                  <p:cond delay="8000"/>
                                </p:stCondLst>
                                <p:childTnLst>
                                  <p:par>
                                    <p:cTn id="119" presetID="22" presetClass="entr" presetSubtype="8"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ipe(left)">
                                          <p:cBhvr>
                                            <p:cTn id="121" dur="500"/>
                                            <p:tgtEl>
                                              <p:spTgt spid="35"/>
                                            </p:tgtEl>
                                          </p:cBhvr>
                                        </p:animEffect>
                                      </p:childTnLst>
                                    </p:cTn>
                                  </p:par>
                                </p:childTnLst>
                              </p:cTn>
                            </p:par>
                            <p:par>
                              <p:cTn id="122" fill="hold">
                                <p:stCondLst>
                                  <p:cond delay="8500"/>
                                </p:stCondLst>
                                <p:childTnLst>
                                  <p:par>
                                    <p:cTn id="123" presetID="42" presetClass="entr" presetSubtype="0" fill="hold" grpId="0" nodeType="after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anim calcmode="lin" valueType="num">
                                          <p:cBhvr>
                                            <p:cTn id="126" dur="500" fill="hold"/>
                                            <p:tgtEl>
                                              <p:spTgt spid="36"/>
                                            </p:tgtEl>
                                            <p:attrNameLst>
                                              <p:attrName>ppt_x</p:attrName>
                                            </p:attrNameLst>
                                          </p:cBhvr>
                                          <p:tavLst>
                                            <p:tav tm="0">
                                              <p:val>
                                                <p:strVal val="#ppt_x"/>
                                              </p:val>
                                            </p:tav>
                                            <p:tav tm="100000">
                                              <p:val>
                                                <p:strVal val="#ppt_x"/>
                                              </p:val>
                                            </p:tav>
                                          </p:tavLst>
                                        </p:anim>
                                        <p:anim calcmode="lin" valueType="num">
                                          <p:cBhvr>
                                            <p:cTn id="127" dur="500" fill="hold"/>
                                            <p:tgtEl>
                                              <p:spTgt spid="36"/>
                                            </p:tgtEl>
                                            <p:attrNameLst>
                                              <p:attrName>ppt_y</p:attrName>
                                            </p:attrNameLst>
                                          </p:cBhvr>
                                          <p:tavLst>
                                            <p:tav tm="0">
                                              <p:val>
                                                <p:strVal val="#ppt_y+.1"/>
                                              </p:val>
                                            </p:tav>
                                            <p:tav tm="100000">
                                              <p:val>
                                                <p:strVal val="#ppt_y"/>
                                              </p:val>
                                            </p:tav>
                                          </p:tavLst>
                                        </p:anim>
                                      </p:childTnLst>
                                    </p:cTn>
                                  </p:par>
                                </p:childTnLst>
                              </p:cTn>
                            </p:par>
                            <p:par>
                              <p:cTn id="128" fill="hold">
                                <p:stCondLst>
                                  <p:cond delay="9000"/>
                                </p:stCondLst>
                                <p:childTnLst>
                                  <p:par>
                                    <p:cTn id="129" presetID="42" presetClass="entr" presetSubtype="0"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anim calcmode="lin" valueType="num">
                                          <p:cBhvr>
                                            <p:cTn id="132" dur="500" fill="hold"/>
                                            <p:tgtEl>
                                              <p:spTgt spid="37"/>
                                            </p:tgtEl>
                                            <p:attrNameLst>
                                              <p:attrName>ppt_x</p:attrName>
                                            </p:attrNameLst>
                                          </p:cBhvr>
                                          <p:tavLst>
                                            <p:tav tm="0">
                                              <p:val>
                                                <p:strVal val="#ppt_x"/>
                                              </p:val>
                                            </p:tav>
                                            <p:tav tm="100000">
                                              <p:val>
                                                <p:strVal val="#ppt_x"/>
                                              </p:val>
                                            </p:tav>
                                          </p:tavLst>
                                        </p:anim>
                                        <p:anim calcmode="lin" valueType="num">
                                          <p:cBhvr>
                                            <p:cTn id="133"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4">
                    <p:cTn id="134" repeatCount="indefinite" fill="hold" display="0">
                      <p:stCondLst>
                        <p:cond delay="indefinite"/>
                      </p:stCondLst>
                      <p:endCondLst>
                        <p:cond evt="onStopAudio" delay="0">
                          <p:tgtEl>
                            <p:sldTgt/>
                          </p:tgtEl>
                        </p:cond>
                      </p:endCondLst>
                    </p:cTn>
                    <p:tgtEl>
                      <p:spTgt spid="7"/>
                    </p:tgtEl>
                  </p:cMediaNode>
                </p:audio>
              </p:childTnLst>
            </p:cTn>
          </p:par>
        </p:tnLst>
        <p:bldLst>
          <p:bldP spid="21" grpId="0" animBg="1"/>
          <p:bldP spid="29" grpId="0" animBg="1"/>
          <p:bldP spid="30" grpId="0" animBg="1"/>
          <p:bldP spid="31" grpId="0" animBg="1"/>
          <p:bldP spid="32" grpId="0" animBg="1"/>
          <p:bldP spid="33" grpId="0" animBg="1"/>
          <p:bldP spid="34" grpId="0" animBg="1"/>
          <p:bldP spid="35" grpId="0"/>
          <p:bldP spid="36"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339355"/>
            <a:ext cx="12192000" cy="55186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7" name="TextBox 13"/>
          <p:cNvSpPr txBox="1"/>
          <p:nvPr/>
        </p:nvSpPr>
        <p:spPr>
          <a:xfrm>
            <a:off x="546610" y="631469"/>
            <a:ext cx="184489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对象图</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vs</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类图</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303669985"/>
              </p:ext>
            </p:extLst>
          </p:nvPr>
        </p:nvGraphicFramePr>
        <p:xfrm>
          <a:off x="220784" y="1463041"/>
          <a:ext cx="11750432" cy="4937760"/>
        </p:xfrm>
        <a:graphic>
          <a:graphicData uri="http://schemas.openxmlformats.org/drawingml/2006/table">
            <a:tbl>
              <a:tblPr firstRow="1" bandRow="1">
                <a:tableStyleId>{85BE263C-DBD7-4A20-BB59-AAB30ACAA65A}</a:tableStyleId>
              </a:tblPr>
              <a:tblGrid>
                <a:gridCol w="5875216">
                  <a:extLst>
                    <a:ext uri="{9D8B030D-6E8A-4147-A177-3AD203B41FA5}">
                      <a16:colId xmlns:a16="http://schemas.microsoft.com/office/drawing/2014/main" val="4149972343"/>
                    </a:ext>
                  </a:extLst>
                </a:gridCol>
                <a:gridCol w="5875216">
                  <a:extLst>
                    <a:ext uri="{9D8B030D-6E8A-4147-A177-3AD203B41FA5}">
                      <a16:colId xmlns:a16="http://schemas.microsoft.com/office/drawing/2014/main" val="1994349694"/>
                    </a:ext>
                  </a:extLst>
                </a:gridCol>
              </a:tblGrid>
              <a:tr h="370840">
                <a:tc>
                  <a:txBody>
                    <a:bodyPr/>
                    <a:lstStyle/>
                    <a:p>
                      <a:pPr algn="ctr"/>
                      <a:r>
                        <a:rPr lang="zh-CN" altLang="en-US" sz="2400" dirty="0" smtClean="0"/>
                        <a:t>类图</a:t>
                      </a:r>
                      <a:endParaRPr lang="zh-CN" altLang="en-US" sz="2400" dirty="0"/>
                    </a:p>
                  </a:txBody>
                  <a:tcPr/>
                </a:tc>
                <a:tc>
                  <a:txBody>
                    <a:bodyPr/>
                    <a:lstStyle/>
                    <a:p>
                      <a:pPr algn="ctr"/>
                      <a:r>
                        <a:rPr lang="zh-CN" altLang="en-US" sz="2400" dirty="0" smtClean="0"/>
                        <a:t>对象图</a:t>
                      </a:r>
                      <a:endParaRPr lang="zh-CN" altLang="en-US" sz="2400" dirty="0"/>
                    </a:p>
                  </a:txBody>
                  <a:tcPr/>
                </a:tc>
                <a:extLst>
                  <a:ext uri="{0D108BD9-81ED-4DB2-BD59-A6C34878D82A}">
                    <a16:rowId xmlns:a16="http://schemas.microsoft.com/office/drawing/2014/main" val="606071640"/>
                  </a:ext>
                </a:extLst>
              </a:tr>
              <a:tr h="370840">
                <a:tc>
                  <a:txBody>
                    <a:bodyPr/>
                    <a:lstStyle/>
                    <a:p>
                      <a:r>
                        <a:rPr lang="zh-CN" altLang="en-US" sz="2400" dirty="0" smtClean="0"/>
                        <a:t>类具有三个分栏：名称、属性和操作</a:t>
                      </a:r>
                      <a:endParaRPr lang="zh-CN" altLang="en-US" sz="2400" dirty="0"/>
                    </a:p>
                  </a:txBody>
                  <a:tcPr/>
                </a:tc>
                <a:tc>
                  <a:txBody>
                    <a:bodyPr/>
                    <a:lstStyle/>
                    <a:p>
                      <a:r>
                        <a:rPr lang="zh-CN" altLang="en-US" sz="2400" dirty="0" smtClean="0"/>
                        <a:t>对象只有两个分栏：名称和属性</a:t>
                      </a:r>
                      <a:endParaRPr lang="zh-CN" altLang="en-US" sz="2400" dirty="0"/>
                    </a:p>
                  </a:txBody>
                  <a:tcPr/>
                </a:tc>
                <a:extLst>
                  <a:ext uri="{0D108BD9-81ED-4DB2-BD59-A6C34878D82A}">
                    <a16:rowId xmlns:a16="http://schemas.microsoft.com/office/drawing/2014/main" val="1522463124"/>
                  </a:ext>
                </a:extLst>
              </a:tr>
              <a:tr h="370840">
                <a:tc>
                  <a:txBody>
                    <a:bodyPr/>
                    <a:lstStyle/>
                    <a:p>
                      <a:r>
                        <a:rPr lang="zh-CN" altLang="en-US" sz="2400" dirty="0" smtClean="0"/>
                        <a:t>在类的名称分栏中只有类名</a:t>
                      </a:r>
                      <a:endParaRPr lang="zh-CN" altLang="en-US" sz="2400" dirty="0"/>
                    </a:p>
                  </a:txBody>
                  <a:tcPr/>
                </a:tc>
                <a:tc>
                  <a:txBody>
                    <a:bodyPr/>
                    <a:lstStyle/>
                    <a:p>
                      <a:r>
                        <a:rPr lang="zh-CN" altLang="en-US" sz="2400" dirty="0" smtClean="0"/>
                        <a:t>对象的名称形式为“对象名：类名”，匿名对象的名称形式为“：类名”</a:t>
                      </a:r>
                      <a:endParaRPr lang="en-US" altLang="zh-CN" sz="2400" dirty="0" smtClean="0"/>
                    </a:p>
                  </a:txBody>
                  <a:tcPr/>
                </a:tc>
                <a:extLst>
                  <a:ext uri="{0D108BD9-81ED-4DB2-BD59-A6C34878D82A}">
                    <a16:rowId xmlns:a16="http://schemas.microsoft.com/office/drawing/2014/main" val="4088968248"/>
                  </a:ext>
                </a:extLst>
              </a:tr>
              <a:tr h="370840">
                <a:tc>
                  <a:txBody>
                    <a:bodyPr/>
                    <a:lstStyle/>
                    <a:p>
                      <a:r>
                        <a:rPr lang="zh-CN" altLang="en-US" sz="2400" dirty="0" smtClean="0"/>
                        <a:t>类的属性分栏定义了所有属性的特征</a:t>
                      </a:r>
                      <a:endParaRPr lang="zh-CN" altLang="en-US" sz="2400" dirty="0"/>
                    </a:p>
                  </a:txBody>
                  <a:tcPr/>
                </a:tc>
                <a:tc>
                  <a:txBody>
                    <a:bodyPr/>
                    <a:lstStyle/>
                    <a:p>
                      <a:r>
                        <a:rPr lang="zh-CN" altLang="en-US" sz="2400" dirty="0" smtClean="0"/>
                        <a:t>对象则只定义了属性的当前值，以便用于测试用例</a:t>
                      </a:r>
                      <a:endParaRPr lang="zh-CN" altLang="en-US" sz="2400" dirty="0"/>
                    </a:p>
                  </a:txBody>
                  <a:tcPr/>
                </a:tc>
                <a:extLst>
                  <a:ext uri="{0D108BD9-81ED-4DB2-BD59-A6C34878D82A}">
                    <a16:rowId xmlns:a16="http://schemas.microsoft.com/office/drawing/2014/main" val="3620313808"/>
                  </a:ext>
                </a:extLst>
              </a:tr>
              <a:tr h="370840">
                <a:tc>
                  <a:txBody>
                    <a:bodyPr/>
                    <a:lstStyle/>
                    <a:p>
                      <a:r>
                        <a:rPr lang="zh-CN" altLang="en-US" sz="2400" dirty="0" smtClean="0"/>
                        <a:t>类中列出了操作</a:t>
                      </a:r>
                      <a:endParaRPr lang="zh-CN" altLang="en-US" sz="2400" dirty="0"/>
                    </a:p>
                  </a:txBody>
                  <a:tcPr/>
                </a:tc>
                <a:tc>
                  <a:txBody>
                    <a:bodyPr/>
                    <a:lstStyle/>
                    <a:p>
                      <a:r>
                        <a:rPr lang="zh-CN" altLang="en-US" sz="2400" dirty="0" smtClean="0"/>
                        <a:t>对象图中不包括操作，因为对于属于用一个类的对象而言，其操作是相同的</a:t>
                      </a:r>
                      <a:endParaRPr lang="zh-CN" altLang="en-US" sz="2400" dirty="0"/>
                    </a:p>
                  </a:txBody>
                  <a:tcPr/>
                </a:tc>
                <a:extLst>
                  <a:ext uri="{0D108BD9-81ED-4DB2-BD59-A6C34878D82A}">
                    <a16:rowId xmlns:a16="http://schemas.microsoft.com/office/drawing/2014/main" val="3975834719"/>
                  </a:ext>
                </a:extLst>
              </a:tr>
              <a:tr h="1301261">
                <a:tc>
                  <a:txBody>
                    <a:bodyPr/>
                    <a:lstStyle/>
                    <a:p>
                      <a:r>
                        <a:rPr lang="zh-CN" altLang="en-US" sz="2400" dirty="0" smtClean="0"/>
                        <a:t>类使用关联连接、关联使用名称、角色、多重性及约束等特征定义。类代表的是对对象的分类所以必须说明可以参与关联的对象的书目</a:t>
                      </a:r>
                      <a:endParaRPr lang="zh-CN" altLang="en-US" sz="2400" dirty="0"/>
                    </a:p>
                  </a:txBody>
                  <a:tcPr/>
                </a:tc>
                <a:tc>
                  <a:txBody>
                    <a:bodyPr/>
                    <a:lstStyle/>
                    <a:p>
                      <a:r>
                        <a:rPr lang="zh-CN" altLang="en-US" sz="2400" dirty="0" smtClean="0"/>
                        <a:t>对象使用链链接，链拥有名称、角色，但是没有多重性。对象代表的是单独的实体，所以的链都是一对一的，因此不涉及多重性</a:t>
                      </a:r>
                      <a:endParaRPr lang="zh-CN" altLang="en-US" sz="2400" dirty="0"/>
                    </a:p>
                  </a:txBody>
                  <a:tcPr/>
                </a:tc>
                <a:extLst>
                  <a:ext uri="{0D108BD9-81ED-4DB2-BD59-A6C34878D82A}">
                    <a16:rowId xmlns:a16="http://schemas.microsoft.com/office/drawing/2014/main" val="2236299027"/>
                  </a:ext>
                </a:extLst>
              </a:tr>
            </a:tbl>
          </a:graphicData>
        </a:graphic>
      </p:graphicFrame>
      <p:sp>
        <p:nvSpPr>
          <p:cNvPr id="8" name="文本框 7"/>
          <p:cNvSpPr txBox="1"/>
          <p:nvPr/>
        </p:nvSpPr>
        <p:spPr>
          <a:xfrm>
            <a:off x="5565531" y="6435916"/>
            <a:ext cx="187276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sym typeface="Arial" panose="020B0604020202020204" pitchFamily="34" charset="0"/>
              </a:rPr>
              <a:t>表来源：</a:t>
            </a:r>
            <a:r>
              <a:rPr lang="en-US" altLang="zh-CN" dirty="0" smtClean="0">
                <a:latin typeface="微软雅黑" panose="020B0503020204020204" pitchFamily="34" charset="-122"/>
                <a:ea typeface="微软雅黑" panose="020B0503020204020204" pitchFamily="34" charset="-122"/>
                <a:sym typeface="Arial" panose="020B0604020202020204" pitchFamily="34" charset="0"/>
              </a:rPr>
              <a:t>[3]</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0842925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95" y="0"/>
            <a:ext cx="7459579" cy="6858000"/>
          </a:xfrm>
          <a:prstGeom prst="rect">
            <a:avLst/>
          </a:prstGeom>
        </p:spPr>
      </p:pic>
      <p:sp>
        <p:nvSpPr>
          <p:cNvPr id="8"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826949" y="6433268"/>
            <a:ext cx="2089033" cy="396583"/>
          </a:xfrm>
          <a:prstGeom prst="rect">
            <a:avLst/>
          </a:prstGeom>
        </p:spPr>
        <p:txBody>
          <a:bodyPr wrap="none">
            <a:spAutoFit/>
          </a:bodyPr>
          <a:lstStyle/>
          <a:p>
            <a:pPr defTabSz="1216817">
              <a:lnSpc>
                <a:spcPct val="120000"/>
              </a:lnSpc>
              <a:spcBef>
                <a:spcPct val="20000"/>
              </a:spcBef>
            </a:pPr>
            <a:r>
              <a:rPr lang="zh-CN" altLang="en-US" dirty="0" smtClean="0">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p>
        </p:txBody>
      </p:sp>
    </p:spTree>
    <p:extLst>
      <p:ext uri="{BB962C8B-B14F-4D97-AF65-F5344CB8AC3E}">
        <p14:creationId xmlns:p14="http://schemas.microsoft.com/office/powerpoint/2010/main" val="79272921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16" y="-269812"/>
            <a:ext cx="10800399" cy="6858000"/>
          </a:xfrm>
          <a:prstGeom prst="rect">
            <a:avLst/>
          </a:prstGeom>
        </p:spPr>
      </p:pic>
      <p:sp>
        <p:nvSpPr>
          <p:cNvPr id="4" name="矩形 3"/>
          <p:cNvSpPr/>
          <p:nvPr/>
        </p:nvSpPr>
        <p:spPr>
          <a:xfrm>
            <a:off x="5297667" y="6375822"/>
            <a:ext cx="2089033" cy="396583"/>
          </a:xfrm>
          <a:prstGeom prst="rect">
            <a:avLst/>
          </a:prstGeom>
        </p:spPr>
        <p:txBody>
          <a:bodyPr wrap="none">
            <a:spAutoFit/>
          </a:bodyPr>
          <a:lstStyle/>
          <a:p>
            <a:pPr defTabSz="1216817">
              <a:lnSpc>
                <a:spcPct val="120000"/>
              </a:lnSpc>
              <a:spcBef>
                <a:spcPct val="20000"/>
              </a:spcBef>
            </a:pPr>
            <a:r>
              <a:rPr lang="zh-CN" altLang="en-US" dirty="0">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dirty="0">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246041030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10" y="631469"/>
            <a:ext cx="106238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逆向工程</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82112" y="986064"/>
            <a:ext cx="12027775" cy="635250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为</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对象图进行逆向工程（从代码创建模型）是有用的</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。一般遵循以下策略：</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选择要进行逆向工程的目标。通常将该语境设为</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个操作的内部，或者与一个特定类的实例相关。</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通过使用工具或简单地走查脚本，在特定的时刻停止执行。</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识别出在该语境中相互协作的一组感兴趣的对象，并在对象图中表示它们。</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按照</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理解语义的需要，显露这些对象的状态，</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按照</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理解语义的需要，识别这些对象之间存在的链。</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若最终的图过于复杂，则要修剪它</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通过删除与需要回答的关于脚本的问题无密切关系的对象来实现。若图过于简化，则把某些感兴趣的对象的邻居扩充进来，并更深入地显示出各对象的状态。</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通常，必须手工地添加或标记目标代码中非显式的结构。丢失的信息提供了隐含在最终的代码中的设计</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意图</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8173793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00288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99439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至少说出两个对象图和类图的不同（也包括类和对象的不同）</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图中，下划线的作用是？</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类图之间有没有多重性？</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9108830" y="3798277"/>
            <a:ext cx="2356339" cy="369332"/>
          </a:xfrm>
          <a:prstGeom prst="rect">
            <a:avLst/>
          </a:prstGeom>
          <a:noFill/>
        </p:spPr>
        <p:txBody>
          <a:bodyPr wrap="square" rtlCol="0">
            <a:spAutoFit/>
          </a:bodyPr>
          <a:lstStyle/>
          <a:p>
            <a:r>
              <a:rPr lang="zh-CN" altLang="en-US" dirty="0" smtClean="0"/>
              <a:t>参见</a:t>
            </a:r>
            <a:r>
              <a:rPr lang="en-US" altLang="zh-CN" dirty="0" smtClean="0"/>
              <a:t>ppt.</a:t>
            </a:r>
            <a:r>
              <a:rPr lang="zh-CN" altLang="en-US" dirty="0" smtClean="0"/>
              <a:t>对象图</a:t>
            </a:r>
            <a:r>
              <a:rPr lang="en-US" altLang="zh-CN" dirty="0" smtClean="0"/>
              <a:t>vs</a:t>
            </a:r>
            <a:r>
              <a:rPr lang="zh-CN" altLang="en-US" dirty="0" smtClean="0"/>
              <a:t>类图</a:t>
            </a:r>
            <a:endParaRPr lang="zh-CN" altLang="en-US" dirty="0"/>
          </a:p>
        </p:txBody>
      </p:sp>
      <p:sp>
        <p:nvSpPr>
          <p:cNvPr id="3" name="文本框 2"/>
          <p:cNvSpPr txBox="1"/>
          <p:nvPr/>
        </p:nvSpPr>
        <p:spPr>
          <a:xfrm>
            <a:off x="4703885" y="4264269"/>
            <a:ext cx="3472961" cy="369332"/>
          </a:xfrm>
          <a:prstGeom prst="rect">
            <a:avLst/>
          </a:prstGeom>
          <a:noFill/>
        </p:spPr>
        <p:txBody>
          <a:bodyPr wrap="square" rtlCol="0">
            <a:spAutoFit/>
          </a:bodyPr>
          <a:lstStyle/>
          <a:p>
            <a:r>
              <a:rPr lang="zh-CN" altLang="en-US" dirty="0" smtClean="0"/>
              <a:t>区分类名</a:t>
            </a:r>
            <a:endParaRPr lang="zh-CN" altLang="en-US" dirty="0"/>
          </a:p>
        </p:txBody>
      </p:sp>
      <p:sp>
        <p:nvSpPr>
          <p:cNvPr id="8" name="文本框 7"/>
          <p:cNvSpPr txBox="1"/>
          <p:nvPr/>
        </p:nvSpPr>
        <p:spPr>
          <a:xfrm>
            <a:off x="4441631" y="4839345"/>
            <a:ext cx="3472961" cy="369332"/>
          </a:xfrm>
          <a:prstGeom prst="rect">
            <a:avLst/>
          </a:prstGeom>
          <a:noFill/>
        </p:spPr>
        <p:txBody>
          <a:bodyPr wrap="square" rtlCol="0">
            <a:spAutoFit/>
          </a:bodyPr>
          <a:lstStyle/>
          <a:p>
            <a:r>
              <a:rPr lang="zh-CN" altLang="en-US" dirty="0" smtClean="0"/>
              <a:t>有</a:t>
            </a:r>
            <a:endParaRPr lang="zh-CN" altLang="en-US" dirty="0"/>
          </a:p>
        </p:txBody>
      </p:sp>
    </p:spTree>
    <p:extLst>
      <p:ext uri="{BB962C8B-B14F-4D97-AF65-F5344CB8AC3E}">
        <p14:creationId xmlns:p14="http://schemas.microsoft.com/office/powerpoint/2010/main" val="128774512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构件图</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077117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313868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在对软件建模的过程中，可以使用用例图来表示系统的功能，使用类图来描述业务中的事物，使用活动图、交互图、状态机图来对系统动态行为建模。在完成这些设计后，分析人员就需要将这些逻辑设计图转化成实际的事物，如可执行文件、源代码、应用程序库等。在此过程中，有些组件必须重新建立，而有些组件则可以进行复用。现代软件开发是基于组件的，这种开发方式对群组开发尤为重要。因此，可以使用构件图来可视化物理组件及它们之间的关系，并描述其构造细节。</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2857932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0"/>
            <a:ext cx="12192000" cy="274144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3028521"/>
          </a:xfrm>
          <a:prstGeom prst="rect">
            <a:avLst/>
          </a:prstGeom>
          <a:noFill/>
        </p:spPr>
        <p:txBody>
          <a:bodyPr wrap="square" lIns="0" tIns="0" rIns="0" bIns="0" rtlCol="0" anchor="t" anchorCtr="0">
            <a:spAutoFit/>
          </a:bodyPr>
          <a:lstStyle/>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帮助客户理解最终的系统结构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使开发工作有一个明确的目标</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帮助开发组的其他人员理解系统</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复用软件组件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514350" indent="-514350" defTabSz="1216817">
              <a:lnSpc>
                <a:spcPct val="120000"/>
              </a:lnSpc>
              <a:spcBef>
                <a:spcPct val="20000"/>
              </a:spcBef>
              <a:buFont typeface="Wingdings" panose="05000000000000000000" pitchFamily="2" charset="2"/>
              <a:buChar char="Ø"/>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用途</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315412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1378633"/>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36588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构件图是对面向对象系统的物理方面建模时使用的两种图之一（另一种是部署图），用于描述软件组件及组件之间的组织和依赖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953649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73"/>
          <p:cNvSpPr>
            <a:spLocks noEditPoints="1"/>
          </p:cNvSpPr>
          <p:nvPr/>
        </p:nvSpPr>
        <p:spPr bwMode="auto">
          <a:xfrm rot="21275257">
            <a:off x="3351631" y="2199472"/>
            <a:ext cx="2008116" cy="2009328"/>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675"/>
          <p:cNvSpPr>
            <a:spLocks noEditPoints="1"/>
          </p:cNvSpPr>
          <p:nvPr/>
        </p:nvSpPr>
        <p:spPr bwMode="auto">
          <a:xfrm rot="21275257">
            <a:off x="858463" y="2252828"/>
            <a:ext cx="2619282" cy="2619282"/>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676"/>
          <p:cNvSpPr>
            <a:spLocks noChangeArrowheads="1"/>
          </p:cNvSpPr>
          <p:nvPr/>
        </p:nvSpPr>
        <p:spPr bwMode="auto">
          <a:xfrm rot="21275257">
            <a:off x="1138581" y="2532945"/>
            <a:ext cx="2059047" cy="2057834"/>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77"/>
          <p:cNvSpPr>
            <a:spLocks noChangeArrowheads="1"/>
          </p:cNvSpPr>
          <p:nvPr/>
        </p:nvSpPr>
        <p:spPr bwMode="auto">
          <a:xfrm rot="21275257">
            <a:off x="3666915" y="2515968"/>
            <a:ext cx="1376336" cy="1376336"/>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9"/>
          <p:cNvSpPr>
            <a:spLocks noEditPoints="1"/>
          </p:cNvSpPr>
          <p:nvPr/>
        </p:nvSpPr>
        <p:spPr bwMode="auto">
          <a:xfrm rot="21275257">
            <a:off x="4489079" y="3801357"/>
            <a:ext cx="1759527" cy="1760739"/>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80"/>
          <p:cNvSpPr>
            <a:spLocks noChangeArrowheads="1"/>
          </p:cNvSpPr>
          <p:nvPr/>
        </p:nvSpPr>
        <p:spPr bwMode="auto">
          <a:xfrm rot="21275257">
            <a:off x="4765559" y="4079049"/>
            <a:ext cx="1205355" cy="1205355"/>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Content Placeholder 2"/>
          <p:cNvSpPr txBox="1">
            <a:spLocks/>
          </p:cNvSpPr>
          <p:nvPr/>
        </p:nvSpPr>
        <p:spPr>
          <a:xfrm>
            <a:off x="1138287" y="3012404"/>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构件</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Straight Connector 30"/>
          <p:cNvCxnSpPr/>
          <p:nvPr/>
        </p:nvCxnSpPr>
        <p:spPr>
          <a:xfrm>
            <a:off x="7856597" y="327391"/>
            <a:ext cx="680" cy="2000358"/>
          </a:xfrm>
          <a:prstGeom prst="line">
            <a:avLst/>
          </a:prstGeom>
          <a:noFill/>
          <a:ln w="12700" cap="flat" cmpd="sng" algn="ctr">
            <a:solidFill>
              <a:schemeClr val="bg1"/>
            </a:solidFill>
            <a:prstDash val="sysDash"/>
            <a:miter lim="800000"/>
          </a:ln>
          <a:effectLst/>
        </p:spPr>
      </p:cxnSp>
      <p:sp>
        <p:nvSpPr>
          <p:cNvPr id="14" name="Oval 32"/>
          <p:cNvSpPr>
            <a:spLocks noChangeAspect="1"/>
          </p:cNvSpPr>
          <p:nvPr/>
        </p:nvSpPr>
        <p:spPr>
          <a:xfrm>
            <a:off x="8131149" y="259265"/>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Oval 35"/>
          <p:cNvSpPr>
            <a:spLocks noChangeAspect="1"/>
          </p:cNvSpPr>
          <p:nvPr/>
        </p:nvSpPr>
        <p:spPr>
          <a:xfrm>
            <a:off x="8131149" y="1056893"/>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41"/>
          <p:cNvSpPr>
            <a:spLocks noChangeAspect="1"/>
          </p:cNvSpPr>
          <p:nvPr/>
        </p:nvSpPr>
        <p:spPr>
          <a:xfrm>
            <a:off x="8135231" y="191217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13"/>
          <p:cNvSpPr txBox="1"/>
          <p:nvPr/>
        </p:nvSpPr>
        <p:spPr>
          <a:xfrm>
            <a:off x="8878138" y="169804"/>
            <a:ext cx="269952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component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8882219" y="491805"/>
            <a:ext cx="3293841"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是系统中可替换的部分，它遵循并提供了一组接口的实现。</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8873147" y="1011315"/>
            <a:ext cx="20488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接口（</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interface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8877228" y="1333316"/>
            <a:ext cx="3298832"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是一组操作的集合，其中的每个操作描述了一个由类或构件所请求或者所提供的服务。</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8882220" y="185037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relationship</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8886301" y="2172380"/>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事物之间的联系。构件图中使用最多的是依赖和实现关系。</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0" name="TextBox 13"/>
          <p:cNvSpPr txBox="1"/>
          <p:nvPr/>
        </p:nvSpPr>
        <p:spPr>
          <a:xfrm>
            <a:off x="546610" y="631469"/>
            <a:ext cx="88653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构成元素</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3330827" y="2871832"/>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4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接口</a:t>
            </a:r>
            <a:endParaRPr lang="zh-CN" altLang="en-US" sz="4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Content Placeholder 2"/>
          <p:cNvSpPr txBox="1">
            <a:spLocks/>
          </p:cNvSpPr>
          <p:nvPr/>
        </p:nvSpPr>
        <p:spPr>
          <a:xfrm>
            <a:off x="4343980" y="4347424"/>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3600" dirty="0">
                <a:solidFill>
                  <a:prstClr val="white"/>
                </a:solidFill>
                <a:latin typeface="Arial" panose="020B0604020202020204" pitchFamily="34" charset="0"/>
                <a:ea typeface="微软雅黑" panose="020B0503020204020204" pitchFamily="34" charset="-122"/>
                <a:sym typeface="Arial" panose="020B0604020202020204" pitchFamily="34" charset="0"/>
              </a:rPr>
              <a:t>关系</a:t>
            </a:r>
          </a:p>
        </p:txBody>
      </p:sp>
      <p:cxnSp>
        <p:nvCxnSpPr>
          <p:cNvPr id="33" name="Straight Connector 30"/>
          <p:cNvCxnSpPr/>
          <p:nvPr/>
        </p:nvCxnSpPr>
        <p:spPr>
          <a:xfrm flipH="1" flipV="1">
            <a:off x="2282729" y="5799571"/>
            <a:ext cx="4941277" cy="14385"/>
          </a:xfrm>
          <a:prstGeom prst="line">
            <a:avLst/>
          </a:prstGeom>
          <a:noFill/>
          <a:ln w="12700" cap="flat" cmpd="sng" algn="ctr">
            <a:solidFill>
              <a:schemeClr val="bg1"/>
            </a:solidFill>
            <a:prstDash val="sysDash"/>
            <a:miter lim="800000"/>
          </a:ln>
          <a:effectLst/>
        </p:spPr>
      </p:cxnSp>
      <p:sp>
        <p:nvSpPr>
          <p:cNvPr id="36" name="Oval 41"/>
          <p:cNvSpPr>
            <a:spLocks noChangeAspect="1"/>
          </p:cNvSpPr>
          <p:nvPr/>
        </p:nvSpPr>
        <p:spPr>
          <a:xfrm>
            <a:off x="2012052" y="612804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13"/>
          <p:cNvSpPr txBox="1"/>
          <p:nvPr/>
        </p:nvSpPr>
        <p:spPr>
          <a:xfrm>
            <a:off x="2763547" y="6280240"/>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包（</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package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p:cNvSpPr txBox="1"/>
          <p:nvPr/>
        </p:nvSpPr>
        <p:spPr>
          <a:xfrm>
            <a:off x="512172" y="5820508"/>
            <a:ext cx="949569" cy="984885"/>
          </a:xfrm>
          <a:prstGeom prst="rect">
            <a:avLst/>
          </a:prstGeom>
          <a:noFill/>
        </p:spPr>
        <p:txBody>
          <a:bodyPr wrap="square" lIns="0" tIns="0" rIns="0" bIns="0" rtlCol="0" anchor="t" anchorCtr="0">
            <a:spAutoFit/>
          </a:bodyPr>
          <a:lstStyle/>
          <a:p>
            <a:pPr defTabSz="1216817">
              <a:spcBef>
                <a:spcPct val="20000"/>
              </a:spcBef>
              <a:defRPr/>
            </a:pPr>
            <a:r>
              <a:rPr lang="zh-CN" altLang="en-US" sz="32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其他元素</a:t>
            </a:r>
            <a:endParaRPr lang="en-US" altLang="zh-CN"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Oval 41"/>
          <p:cNvSpPr>
            <a:spLocks noChangeAspect="1"/>
          </p:cNvSpPr>
          <p:nvPr/>
        </p:nvSpPr>
        <p:spPr>
          <a:xfrm>
            <a:off x="4985872" y="6133499"/>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13"/>
          <p:cNvSpPr txBox="1"/>
          <p:nvPr/>
        </p:nvSpPr>
        <p:spPr>
          <a:xfrm>
            <a:off x="5737367" y="628569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子系统（</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subsystem</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Oval 41"/>
          <p:cNvSpPr>
            <a:spLocks noChangeAspect="1"/>
          </p:cNvSpPr>
          <p:nvPr/>
        </p:nvSpPr>
        <p:spPr>
          <a:xfrm>
            <a:off x="8149139" y="3746306"/>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13"/>
          <p:cNvSpPr txBox="1"/>
          <p:nvPr/>
        </p:nvSpPr>
        <p:spPr>
          <a:xfrm>
            <a:off x="8896127" y="3684515"/>
            <a:ext cx="287466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内部结构（</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internal structure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13"/>
          <p:cNvSpPr txBox="1"/>
          <p:nvPr/>
        </p:nvSpPr>
        <p:spPr>
          <a:xfrm>
            <a:off x="8900209" y="4006516"/>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是由一组以特定方式连接起来的部件来表示的构件实现。</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Oval 41"/>
          <p:cNvSpPr>
            <a:spLocks noChangeAspect="1"/>
          </p:cNvSpPr>
          <p:nvPr/>
        </p:nvSpPr>
        <p:spPr>
          <a:xfrm>
            <a:off x="8149138" y="471963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Box 13"/>
          <p:cNvSpPr txBox="1"/>
          <p:nvPr/>
        </p:nvSpPr>
        <p:spPr>
          <a:xfrm>
            <a:off x="8896127" y="465783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部件（</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part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3"/>
          <p:cNvSpPr txBox="1"/>
          <p:nvPr/>
        </p:nvSpPr>
        <p:spPr>
          <a:xfrm>
            <a:off x="8900208" y="4979840"/>
            <a:ext cx="3332733"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是角色的规约，该角色组成构件的局部实现。在构件的实例中，有相应的部件实例。</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Oval 41"/>
          <p:cNvSpPr>
            <a:spLocks noChangeAspect="1"/>
          </p:cNvSpPr>
          <p:nvPr/>
        </p:nvSpPr>
        <p:spPr>
          <a:xfrm>
            <a:off x="8145057" y="5582627"/>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13"/>
          <p:cNvSpPr txBox="1"/>
          <p:nvPr/>
        </p:nvSpPr>
        <p:spPr>
          <a:xfrm>
            <a:off x="8892046" y="5520836"/>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relationship</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13"/>
          <p:cNvSpPr txBox="1"/>
          <p:nvPr/>
        </p:nvSpPr>
        <p:spPr>
          <a:xfrm>
            <a:off x="8896127" y="5842837"/>
            <a:ext cx="3279933"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事物之间的联系。构件图中使用最多的是依赖和实现关系。</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Oval 41"/>
          <p:cNvSpPr>
            <a:spLocks noChangeAspect="1"/>
          </p:cNvSpPr>
          <p:nvPr/>
        </p:nvSpPr>
        <p:spPr>
          <a:xfrm>
            <a:off x="8149138" y="2829238"/>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13"/>
          <p:cNvSpPr txBox="1"/>
          <p:nvPr/>
        </p:nvSpPr>
        <p:spPr>
          <a:xfrm>
            <a:off x="8896127" y="2767447"/>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端口（</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port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3"/>
          <p:cNvSpPr txBox="1"/>
          <p:nvPr/>
        </p:nvSpPr>
        <p:spPr>
          <a:xfrm>
            <a:off x="8900208" y="3089448"/>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是被封装的构件的特点窗口，符合特定接口的构件通过它来收发消息</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61" name="Straight Connector 30"/>
          <p:cNvCxnSpPr/>
          <p:nvPr/>
        </p:nvCxnSpPr>
        <p:spPr>
          <a:xfrm>
            <a:off x="7856597" y="2967604"/>
            <a:ext cx="0" cy="2962747"/>
          </a:xfrm>
          <a:prstGeom prst="line">
            <a:avLst/>
          </a:prstGeom>
          <a:noFill/>
          <a:ln w="12700" cap="flat" cmpd="sng" algn="ctr">
            <a:solidFill>
              <a:schemeClr val="bg1"/>
            </a:solidFill>
            <a:prstDash val="sysDash"/>
            <a:miter lim="800000"/>
          </a:ln>
          <a:effectLst/>
        </p:spPr>
      </p:cxnSp>
    </p:spTree>
    <p:extLst>
      <p:ext uri="{BB962C8B-B14F-4D97-AF65-F5344CB8AC3E}">
        <p14:creationId xmlns:p14="http://schemas.microsoft.com/office/powerpoint/2010/main" val="426651605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50" name="Rectangle 6"/>
            <p:cNvSpPr>
              <a:spLocks noChangeArrowheads="1"/>
            </p:cNvSpPr>
            <p:nvPr/>
          </p:nvSpPr>
          <p:spPr bwMode="black">
            <a:xfrm>
              <a:off x="7848566" y="36658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对象图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第一章</a:t>
              </a: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44" name="Rectangle 6"/>
            <p:cNvSpPr>
              <a:spLocks noChangeArrowheads="1"/>
            </p:cNvSpPr>
            <p:nvPr/>
          </p:nvSpPr>
          <p:spPr bwMode="black">
            <a:xfrm>
              <a:off x="7848566" y="43262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构件图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第二章</a:t>
              </a: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8" name="Rectangle 6"/>
            <p:cNvSpPr>
              <a:spLocks noChangeArrowheads="1"/>
            </p:cNvSpPr>
            <p:nvPr/>
          </p:nvSpPr>
          <p:spPr bwMode="black">
            <a:xfrm>
              <a:off x="7846136" y="49866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包图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第三章</a:t>
              </a: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2" name="Rectangle 6"/>
            <p:cNvSpPr>
              <a:spLocks noChangeArrowheads="1"/>
            </p:cNvSpPr>
            <p:nvPr/>
          </p:nvSpPr>
          <p:spPr bwMode="black">
            <a:xfrm>
              <a:off x="7846136" y="56470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其他信息</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第四章</a:t>
              </a:r>
            </a:p>
          </p:txBody>
        </p:sp>
      </p:grpSp>
    </p:spTree>
    <p:extLst>
      <p:ext uri="{BB962C8B-B14F-4D97-AF65-F5344CB8AC3E}">
        <p14:creationId xmlns:p14="http://schemas.microsoft.com/office/powerpoint/2010/main" val="362489924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000"/>
                                            <p:tgtEl>
                                              <p:spTgt spid="6"/>
                                            </p:tgtEl>
                                          </p:cBhvr>
                                        </p:animEffect>
                                      </p:childTnLst>
                                    </p:cTn>
                                  </p:par>
                                </p:childTnLst>
                              </p:cTn>
                            </p:par>
                            <p:par>
                              <p:cTn id="16" fill="hold">
                                <p:stCondLst>
                                  <p:cond delay="2500"/>
                                </p:stCondLst>
                                <p:childTnLst>
                                  <p:par>
                                    <p:cTn id="17" presetID="2" presetClass="entr" presetSubtype="1" fill="hold" grpId="0" nodeType="afterEffect" p14:presetBounceEnd="3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38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38000">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 presetClass="entr" presetSubtype="1" fill="hold" grpId="0" nodeType="afterEffect" p14:presetBounceEnd="38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38000">
                                          <p:cBhvr additive="base">
                                            <p:cTn id="24" dur="500" fill="hold"/>
                                            <p:tgtEl>
                                              <p:spTgt spid="13"/>
                                            </p:tgtEl>
                                            <p:attrNameLst>
                                              <p:attrName>ppt_x</p:attrName>
                                            </p:attrNameLst>
                                          </p:cBhvr>
                                          <p:tavLst>
                                            <p:tav tm="0">
                                              <p:val>
                                                <p:strVal val="#ppt_x"/>
                                              </p:val>
                                            </p:tav>
                                            <p:tav tm="100000">
                                              <p:val>
                                                <p:strVal val="#ppt_x"/>
                                              </p:val>
                                            </p:tav>
                                          </p:tavLst>
                                        </p:anim>
                                        <p:anim calcmode="lin" valueType="num" p14:bounceEnd="38000">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2" presetClass="entr" presetSubtype="1" fill="hold" grpId="0" nodeType="afterEffect" p14:presetBounceEnd="38000">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14:bounceEnd="38000">
                                          <p:cBhvr additive="base">
                                            <p:cTn id="29" dur="500" fill="hold"/>
                                            <p:tgtEl>
                                              <p:spTgt spid="11"/>
                                            </p:tgtEl>
                                            <p:attrNameLst>
                                              <p:attrName>ppt_x</p:attrName>
                                            </p:attrNameLst>
                                          </p:cBhvr>
                                          <p:tavLst>
                                            <p:tav tm="0">
                                              <p:val>
                                                <p:strVal val="#ppt_x"/>
                                              </p:val>
                                            </p:tav>
                                            <p:tav tm="100000">
                                              <p:val>
                                                <p:strVal val="#ppt_x"/>
                                              </p:val>
                                            </p:tav>
                                          </p:tavLst>
                                        </p:anim>
                                        <p:anim calcmode="lin" valueType="num" p14:bounceEnd="38000">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40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 presetClass="entr" presetSubtype="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1+#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25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1+#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50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7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1"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000"/>
                                            <p:tgtEl>
                                              <p:spTgt spid="6"/>
                                            </p:tgtEl>
                                          </p:cBhvr>
                                        </p:animEffect>
                                      </p:childTnLst>
                                    </p:cTn>
                                  </p:par>
                                </p:childTnLst>
                              </p:cTn>
                            </p:par>
                            <p:par>
                              <p:cTn id="16" fill="hold">
                                <p:stCondLst>
                                  <p:cond delay="2500"/>
                                </p:stCondLst>
                                <p:childTnLst>
                                  <p:par>
                                    <p:cTn id="17" presetID="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40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 presetClass="entr" presetSubtype="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1+#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25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1+#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50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7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1" grpId="0" animBg="1"/>
          <p:bldP spid="6" grpId="0" animBg="1"/>
          <p:bldP spid="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28424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846659"/>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是系统中遵从一组接口且提供实现的一个物理部件，通常指开发和运行时类的物理实现。组件常用于对可分配的物理单元建模，这些物理单元包含模型元素，并具有身份标识和明确定义的接口。以下一些内容都可以被认为是组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程序的源代码、子系统、动态链接库等。</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基本概念</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7126467" y="5155069"/>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396198457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477109"/>
            <a:ext cx="12192000" cy="208377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1723330"/>
            <a:ext cx="12027775" cy="88639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构件图的主图标是一个左侧附有两个小矩形的大矩形框，构件的名字位于构件图标的中央，名字本身是一个文本字符串。</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图形表示</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7538305" y="2365410"/>
            <a:ext cx="1247775" cy="981075"/>
          </a:xfrm>
          <a:prstGeom prst="rect">
            <a:avLst/>
          </a:prstGeom>
        </p:spPr>
      </p:pic>
      <p:sp>
        <p:nvSpPr>
          <p:cNvPr id="8" name="Rectangle 42"/>
          <p:cNvSpPr/>
          <p:nvPr/>
        </p:nvSpPr>
        <p:spPr>
          <a:xfrm>
            <a:off x="0" y="4413740"/>
            <a:ext cx="12192000" cy="244426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9" name="矩形 8"/>
          <p:cNvSpPr/>
          <p:nvPr/>
        </p:nvSpPr>
        <p:spPr>
          <a:xfrm>
            <a:off x="82111" y="4662892"/>
            <a:ext cx="12027775" cy="88639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如果构件属于一个包，可以在构件名称的前面加上包名，还可以在另外一个隔开区域里绘出组件的操作，即该操作可以驻留在组件中。</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9017610" y="5269218"/>
            <a:ext cx="1647825" cy="1495425"/>
          </a:xfrm>
          <a:prstGeom prst="rect">
            <a:avLst/>
          </a:prstGeom>
        </p:spPr>
      </p:pic>
      <p:sp>
        <p:nvSpPr>
          <p:cNvPr id="6" name="矩形 5"/>
          <p:cNvSpPr/>
          <p:nvPr/>
        </p:nvSpPr>
        <p:spPr>
          <a:xfrm>
            <a:off x="8786080" y="3222831"/>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
        <p:nvSpPr>
          <p:cNvPr id="10" name="矩形 9"/>
          <p:cNvSpPr/>
          <p:nvPr/>
        </p:nvSpPr>
        <p:spPr>
          <a:xfrm>
            <a:off x="10665435" y="6435040"/>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389785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2532185"/>
            <a:ext cx="12192000" cy="443132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2792365"/>
            <a:ext cx="12027775" cy="421038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实施</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Deployment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）：实施组件是构成一个可执行系统必要和充分的组件，如动态链接库（</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DLL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）、二进制可执行体（</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EXE</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ActiveX</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控件和</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JavaBean</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组件等</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工作</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产品组件（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Work Product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）：这类组件主要是开发过程的产物，包括创建实施组件的源代码文件及数据文件，这些组件并不是直接地参加可执行系统，而开发过程中的工作产品，用于产生可执行系统</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执行</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Execution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）：这类组件是作为一个正在执行的系统的结果而被创建的，如由</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DLL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实例化形成的</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COM</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类型</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8426073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3138854"/>
            <a:ext cx="12274113" cy="37191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3429550"/>
            <a:ext cx="12109888" cy="384105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表示逻辑抽象，而组件表示存在于计算机中的物理抽象。简言之，组件是可以存在于可实际运行的计算机上的，而类不可以</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表示的是物理模块而不是逻辑模块，与类处于不同的抽象级别。组件是一组其他逻辑元素的物理实现（如类及其协作关系），而类仅仅只是逻辑上的概念</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可以直接拥有属性和操作；而一般情况下，组件仅拥有只能通过其接口访问的操作。这表明虽然组件和类都可以实现一个接口，但是组件的服务一般只能通过其接口来</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访问</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vs</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82112" y="2381724"/>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一般来说</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组件在许多方面都与类相同：二者都有名称；都可以实现一组接口；都可以参与依赖、泛化和关联关系；都可以被嵌套；都可以有实例；都可以参与交互。但是组件和类之间也有一些显著的差别：</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1754411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2608436"/>
            <a:ext cx="12274113" cy="4249564"/>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2893220"/>
            <a:ext cx="12027775" cy="2412968"/>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导出接口</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export interface</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）：即为其他组件提供服务的接口，一个组件可以有多个导出接口</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导</a:t>
            </a: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入接口</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import interface</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在组件中所用到的其他组件所提供的接口，称为导入接口，一个组件可以使用多个导入接口。组件和组件的接口可以采用两种表示法。一种表示方法是将接口用一个矩形来表示，矩形中包含了与接口有关的信息。接口与实现接口的组件之间用一条带空心三角形箭头的虚线连接，箭头指向</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a:t>
            </a:r>
            <a:r>
              <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342900" indent="-342900" defTabSz="1216817">
              <a:lnSpc>
                <a:spcPct val="120000"/>
              </a:lnSpc>
              <a:spcBef>
                <a:spcPct val="20000"/>
              </a:spcBef>
              <a:buFont typeface="Wingdings" panose="05000000000000000000" pitchFamily="2" charset="2"/>
              <a:buChar char="l"/>
            </a:pP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接口</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82112" y="1463507"/>
            <a:ext cx="12191999" cy="1144929"/>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接口是一组用于描述类或组件的一个服务的操作，它是一个被命名的操作的集合，与类不同，它不描述任何结构（因此不包含任何属性），也不描述任何实现（因此不包括任何实现操作的方法）</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每个</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接口都有一个唯一的名称。组件的接口可以</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分为以下两种类型：</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
          <a:stretch>
            <a:fillRect/>
          </a:stretch>
        </p:blipFill>
        <p:spPr>
          <a:xfrm>
            <a:off x="82112" y="4800648"/>
            <a:ext cx="4038600" cy="1114425"/>
          </a:xfrm>
          <a:prstGeom prst="rect">
            <a:avLst/>
          </a:prstGeom>
        </p:spPr>
      </p:pic>
      <p:sp>
        <p:nvSpPr>
          <p:cNvPr id="8" name="文本框 7"/>
          <p:cNvSpPr txBox="1"/>
          <p:nvPr/>
        </p:nvSpPr>
        <p:spPr>
          <a:xfrm>
            <a:off x="1436125" y="5945577"/>
            <a:ext cx="1855177" cy="307777"/>
          </a:xfrm>
          <a:prstGeom prst="rect">
            <a:avLst/>
          </a:prstGeom>
          <a:noFill/>
        </p:spPr>
        <p:txBody>
          <a:bodyPr wrap="square" rtlCol="0">
            <a:spAutoFit/>
          </a:bodyPr>
          <a:lstStyle/>
          <a:p>
            <a:r>
              <a:rPr lang="zh-CN" altLang="en-US" sz="1400" dirty="0" smtClean="0"/>
              <a:t>矩形接口及实现</a:t>
            </a:r>
            <a:endParaRPr lang="zh-CN" altLang="en-US" sz="1400" dirty="0"/>
          </a:p>
        </p:txBody>
      </p:sp>
      <p:pic>
        <p:nvPicPr>
          <p:cNvPr id="9" name="图片 8"/>
          <p:cNvPicPr>
            <a:picLocks noChangeAspect="1"/>
          </p:cNvPicPr>
          <p:nvPr/>
        </p:nvPicPr>
        <p:blipFill>
          <a:blip r:embed="rId3"/>
          <a:stretch>
            <a:fillRect/>
          </a:stretch>
        </p:blipFill>
        <p:spPr>
          <a:xfrm>
            <a:off x="4511919" y="4538710"/>
            <a:ext cx="3695700" cy="1638300"/>
          </a:xfrm>
          <a:prstGeom prst="rect">
            <a:avLst/>
          </a:prstGeom>
        </p:spPr>
      </p:pic>
      <p:sp>
        <p:nvSpPr>
          <p:cNvPr id="11" name="文本框 10"/>
          <p:cNvSpPr txBox="1"/>
          <p:nvPr/>
        </p:nvSpPr>
        <p:spPr>
          <a:xfrm>
            <a:off x="5729702" y="6263134"/>
            <a:ext cx="1855177" cy="307777"/>
          </a:xfrm>
          <a:prstGeom prst="rect">
            <a:avLst/>
          </a:prstGeom>
          <a:noFill/>
        </p:spPr>
        <p:txBody>
          <a:bodyPr wrap="square" rtlCol="0">
            <a:spAutoFit/>
          </a:bodyPr>
          <a:lstStyle/>
          <a:p>
            <a:r>
              <a:rPr lang="zh-CN" altLang="en-US" sz="1400" dirty="0" smtClean="0"/>
              <a:t>圆圈接口及实现</a:t>
            </a:r>
            <a:endParaRPr lang="zh-CN" altLang="en-US" sz="1400" dirty="0"/>
          </a:p>
        </p:txBody>
      </p:sp>
      <p:pic>
        <p:nvPicPr>
          <p:cNvPr id="10" name="图片 9"/>
          <p:cNvPicPr>
            <a:picLocks noChangeAspect="1"/>
          </p:cNvPicPr>
          <p:nvPr/>
        </p:nvPicPr>
        <p:blipFill>
          <a:blip r:embed="rId4"/>
          <a:stretch>
            <a:fillRect/>
          </a:stretch>
        </p:blipFill>
        <p:spPr>
          <a:xfrm>
            <a:off x="9135506" y="4433744"/>
            <a:ext cx="2544058" cy="2079666"/>
          </a:xfrm>
          <a:prstGeom prst="rect">
            <a:avLst/>
          </a:prstGeom>
        </p:spPr>
      </p:pic>
      <p:sp>
        <p:nvSpPr>
          <p:cNvPr id="13" name="文本框 12"/>
          <p:cNvSpPr txBox="1"/>
          <p:nvPr/>
        </p:nvSpPr>
        <p:spPr>
          <a:xfrm>
            <a:off x="9337528" y="6559837"/>
            <a:ext cx="2936583" cy="307777"/>
          </a:xfrm>
          <a:prstGeom prst="rect">
            <a:avLst/>
          </a:prstGeom>
          <a:noFill/>
        </p:spPr>
        <p:txBody>
          <a:bodyPr wrap="square" rtlCol="0">
            <a:spAutoFit/>
          </a:bodyPr>
          <a:lstStyle/>
          <a:p>
            <a:r>
              <a:rPr lang="zh-CN" altLang="en-US" sz="1400" dirty="0" smtClean="0"/>
              <a:t>接口的实现和依赖关系</a:t>
            </a:r>
            <a:endParaRPr lang="zh-CN" altLang="en-US" sz="1400" dirty="0"/>
          </a:p>
        </p:txBody>
      </p:sp>
      <p:sp>
        <p:nvSpPr>
          <p:cNvPr id="12" name="矩形 11"/>
          <p:cNvSpPr/>
          <p:nvPr/>
        </p:nvSpPr>
        <p:spPr>
          <a:xfrm>
            <a:off x="2666468" y="6570911"/>
            <a:ext cx="1454244" cy="276999"/>
          </a:xfrm>
          <a:prstGeom prst="rect">
            <a:avLst/>
          </a:prstGeom>
        </p:spPr>
        <p:txBody>
          <a:bodyPr wrap="none">
            <a:spAutoFit/>
          </a:bodyPr>
          <a:lstStyle/>
          <a:p>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200" dirty="0"/>
          </a:p>
        </p:txBody>
      </p:sp>
    </p:spTree>
    <p:extLst>
      <p:ext uri="{BB962C8B-B14F-4D97-AF65-F5344CB8AC3E}">
        <p14:creationId xmlns:p14="http://schemas.microsoft.com/office/powerpoint/2010/main" val="325084549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1974416"/>
            <a:ext cx="12274113" cy="20084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135822"/>
            <a:ext cx="12027775" cy="84882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依赖</a:t>
            </a: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是指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组件依赖外部提供的服务（由组件到接口）。构件图中的依赖关系使用虚线箭头表示。</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 y="1217286"/>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关系是事物之间的联系，在面向对象的建模中，最重要的关系是依赖、泛化、关联和实现，但构件图中使用最多的是依赖和实现关系</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[3]</a:t>
            </a:r>
          </a:p>
        </p:txBody>
      </p:sp>
      <p:pic>
        <p:nvPicPr>
          <p:cNvPr id="3" name="图片 2"/>
          <p:cNvPicPr>
            <a:picLocks noChangeAspect="1"/>
          </p:cNvPicPr>
          <p:nvPr/>
        </p:nvPicPr>
        <p:blipFill>
          <a:blip r:embed="rId2"/>
          <a:stretch>
            <a:fillRect/>
          </a:stretch>
        </p:blipFill>
        <p:spPr>
          <a:xfrm>
            <a:off x="4142224" y="3160749"/>
            <a:ext cx="3743325" cy="581025"/>
          </a:xfrm>
          <a:prstGeom prst="rect">
            <a:avLst/>
          </a:prstGeom>
        </p:spPr>
      </p:pic>
      <p:sp>
        <p:nvSpPr>
          <p:cNvPr id="9" name="Rectangle 42"/>
          <p:cNvSpPr/>
          <p:nvPr/>
        </p:nvSpPr>
        <p:spPr>
          <a:xfrm>
            <a:off x="0" y="4351270"/>
            <a:ext cx="12192000" cy="20084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10" name="矩形 9"/>
          <p:cNvSpPr/>
          <p:nvPr/>
        </p:nvSpPr>
        <p:spPr>
          <a:xfrm>
            <a:off x="207629" y="4500719"/>
            <a:ext cx="12027775" cy="84882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实现</a:t>
            </a: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是指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组件向外提供的服务。实现关系使用实线表示。实现关系多用于组件和接口之间。组件可以实现接口。</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8" name="图片 7"/>
          <p:cNvPicPr>
            <a:picLocks noChangeAspect="1"/>
          </p:cNvPicPr>
          <p:nvPr/>
        </p:nvPicPr>
        <p:blipFill>
          <a:blip r:embed="rId3"/>
          <a:stretch>
            <a:fillRect/>
          </a:stretch>
        </p:blipFill>
        <p:spPr>
          <a:xfrm>
            <a:off x="4713724" y="5349541"/>
            <a:ext cx="3171825" cy="838200"/>
          </a:xfrm>
          <a:prstGeom prst="rect">
            <a:avLst/>
          </a:prstGeom>
        </p:spPr>
      </p:pic>
    </p:spTree>
    <p:extLst>
      <p:ext uri="{BB962C8B-B14F-4D97-AF65-F5344CB8AC3E}">
        <p14:creationId xmlns:p14="http://schemas.microsoft.com/office/powerpoint/2010/main" val="164221144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3" y="2489934"/>
            <a:ext cx="12274113" cy="2433758"/>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680248"/>
            <a:ext cx="12027775" cy="199439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对系统中的组件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 </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相关组件提供的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对它们间的关系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对建模的结果进行精化和</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细化</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9656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建模步骤</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2359319" y="2065201"/>
            <a:ext cx="12191999" cy="424732"/>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使用构件图建模可按照下列步骤进行：</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矩形 2"/>
          <p:cNvSpPr/>
          <p:nvPr/>
        </p:nvSpPr>
        <p:spPr>
          <a:xfrm>
            <a:off x="546610" y="4614500"/>
            <a:ext cx="473206" cy="36933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dirty="0"/>
          </a:p>
        </p:txBody>
      </p:sp>
    </p:spTree>
    <p:extLst>
      <p:ext uri="{BB962C8B-B14F-4D97-AF65-F5344CB8AC3E}">
        <p14:creationId xmlns:p14="http://schemas.microsoft.com/office/powerpoint/2010/main" val="386831845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3" y="2096485"/>
            <a:ext cx="12274113" cy="282720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096485"/>
            <a:ext cx="12027775" cy="339785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识别出感兴趣的相关源代码文件的集合，并把它们建模为组件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对于</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较大的系统，利用包（文件夹）对其进行分组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约束来表示源代码的版本号、作者和最后修改日期等信息，利用工具管理这个标记值</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用</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依赖关系来表示这些文件间编译的依赖关系 ，箭头指向为谁依赖谁。利用工具帮助产生并管理这些关系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2741714"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对源代码建模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25516" y="1339355"/>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采用当前大多数面向对象编程语言，将使用集成化开发环境来分割代码，并将源代码存储到文件中。可以使用构件图来为这些文件的配置建模，并设置配置管理系统。对源代码建模，要遵循如下的策略：</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1853705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09" y="631469"/>
            <a:ext cx="280326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对源代码建模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524" y="470270"/>
            <a:ext cx="6780952" cy="5917460"/>
          </a:xfrm>
          <a:prstGeom prst="rect">
            <a:avLst/>
          </a:prstGeom>
        </p:spPr>
      </p:pic>
      <p:sp>
        <p:nvSpPr>
          <p:cNvPr id="6" name="矩形 5"/>
          <p:cNvSpPr/>
          <p:nvPr/>
        </p:nvSpPr>
        <p:spPr>
          <a:xfrm>
            <a:off x="5152908" y="6115140"/>
            <a:ext cx="1569660" cy="369332"/>
          </a:xfrm>
          <a:prstGeom prst="rect">
            <a:avLst/>
          </a:prstGeom>
        </p:spPr>
        <p:txBody>
          <a:bodyPr wrap="none">
            <a:spAutoFit/>
          </a:bodyPr>
          <a:lstStyle/>
          <a:p>
            <a:pPr defTabSz="1216817">
              <a:spcBef>
                <a:spcPct val="20000"/>
              </a:spcBef>
              <a:defRPr/>
            </a:pPr>
            <a:r>
              <a:rPr lang="zh-CN" altLang="en-US" dirty="0">
                <a:latin typeface="Arial" panose="020B0604020202020204" pitchFamily="34" charset="0"/>
                <a:ea typeface="微软雅黑" panose="020B0503020204020204" pitchFamily="34" charset="-122"/>
                <a:sym typeface="Arial" panose="020B0604020202020204" pitchFamily="34" charset="0"/>
              </a:rPr>
              <a:t>对源代码建模</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8546955" y="6484472"/>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78638101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666623"/>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99439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你想建模的构件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集合</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考虑</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集合中各构件的不同</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类型</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这个集合中的每个构件，分析它们之间的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34802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对可执行体的发布建模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2286743" y="3579683"/>
            <a:ext cx="12191999" cy="424732"/>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对可执行程序的结构建模要遵循如下策略：</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0212480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rPr>
              <a:t>对象图</a:t>
            </a:r>
          </a:p>
        </p:txBody>
      </p:sp>
    </p:spTree>
    <p:extLst>
      <p:ext uri="{BB962C8B-B14F-4D97-AF65-F5344CB8AC3E}">
        <p14:creationId xmlns:p14="http://schemas.microsoft.com/office/powerpoint/2010/main" val="381049312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09" y="631469"/>
            <a:ext cx="34802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对可执行体的发布建模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
          <a:stretch>
            <a:fillRect/>
          </a:stretch>
        </p:blipFill>
        <p:spPr>
          <a:xfrm>
            <a:off x="3402622" y="1033636"/>
            <a:ext cx="7241931" cy="5648372"/>
          </a:xfrm>
          <a:prstGeom prst="rect">
            <a:avLst/>
          </a:prstGeom>
        </p:spPr>
      </p:pic>
      <p:sp>
        <p:nvSpPr>
          <p:cNvPr id="9" name="矩形 8"/>
          <p:cNvSpPr/>
          <p:nvPr/>
        </p:nvSpPr>
        <p:spPr>
          <a:xfrm>
            <a:off x="3324325" y="6343454"/>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4416896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2018315"/>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225228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把物理数据库看作模式（</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schema</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）在比特世界中的具体实现。实际上模式提供了对永久信息的应用程序编程接口（</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API</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），物理数据库模型表示了这些信息在关系型数据库的表中或者在面向对象数据库的页中的存储。可以用构件图表示这些以及其他种类的物理数据库</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303186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对物理数据库建模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600891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5786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809085"/>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某些系统是相对静态的，其组件进入现场、参与执行，然后离开。另外一些系统则是较为动态的，其中包括一些为了负载均衡和故障恢复而进行迁移的可移动的代理或组件。可以将构件图与对行为建模的</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的一些图结合起来表示这类系统</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8" y="631469"/>
            <a:ext cx="33395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对可适应的系统建模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9031269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5786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477328"/>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component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）可以分为几种类型？（能说出具体数字）</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构件图中使用最多的是关系中（依赖</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泛化</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关联</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实现）中的哪两种？</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图用于动态</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静态的建模？</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8" y="631469"/>
            <a:ext cx="33395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9569869" y="4163560"/>
            <a:ext cx="677007" cy="369332"/>
          </a:xfrm>
          <a:prstGeom prst="rect">
            <a:avLst/>
          </a:prstGeom>
          <a:noFill/>
        </p:spPr>
        <p:txBody>
          <a:bodyPr wrap="square" rtlCol="0">
            <a:spAutoFit/>
          </a:bodyPr>
          <a:lstStyle/>
          <a:p>
            <a:r>
              <a:rPr lang="en-US" altLang="zh-CN" dirty="0" smtClean="0"/>
              <a:t>3</a:t>
            </a:r>
            <a:r>
              <a:rPr lang="zh-CN" altLang="en-US" dirty="0" smtClean="0"/>
              <a:t>种</a:t>
            </a:r>
            <a:endParaRPr lang="zh-CN" altLang="en-US" dirty="0"/>
          </a:p>
        </p:txBody>
      </p:sp>
      <p:sp>
        <p:nvSpPr>
          <p:cNvPr id="3" name="文本框 2"/>
          <p:cNvSpPr txBox="1"/>
          <p:nvPr/>
        </p:nvSpPr>
        <p:spPr>
          <a:xfrm>
            <a:off x="9908373" y="4653061"/>
            <a:ext cx="2327031" cy="369332"/>
          </a:xfrm>
          <a:prstGeom prst="rect">
            <a:avLst/>
          </a:prstGeom>
          <a:noFill/>
        </p:spPr>
        <p:txBody>
          <a:bodyPr wrap="square" rtlCol="0">
            <a:spAutoFit/>
          </a:bodyPr>
          <a:lstStyle/>
          <a:p>
            <a:r>
              <a:rPr lang="zh-CN" altLang="en-US" dirty="0" smtClean="0"/>
              <a:t>依赖和实现</a:t>
            </a:r>
            <a:endParaRPr lang="zh-CN" altLang="en-US" dirty="0"/>
          </a:p>
        </p:txBody>
      </p:sp>
      <p:sp>
        <p:nvSpPr>
          <p:cNvPr id="6" name="文本框 5"/>
          <p:cNvSpPr txBox="1"/>
          <p:nvPr/>
        </p:nvSpPr>
        <p:spPr>
          <a:xfrm>
            <a:off x="4853354" y="5164363"/>
            <a:ext cx="1011115" cy="369332"/>
          </a:xfrm>
          <a:prstGeom prst="rect">
            <a:avLst/>
          </a:prstGeom>
          <a:noFill/>
        </p:spPr>
        <p:txBody>
          <a:bodyPr wrap="square" rtlCol="0">
            <a:spAutoFit/>
          </a:bodyPr>
          <a:lstStyle/>
          <a:p>
            <a:r>
              <a:rPr lang="zh-CN" altLang="en-US" dirty="0" smtClean="0"/>
              <a:t>静态</a:t>
            </a:r>
            <a:endParaRPr lang="zh-CN" altLang="en-US" dirty="0"/>
          </a:p>
        </p:txBody>
      </p:sp>
    </p:spTree>
    <p:extLst>
      <p:ext uri="{BB962C8B-B14F-4D97-AF65-F5344CB8AC3E}">
        <p14:creationId xmlns:p14="http://schemas.microsoft.com/office/powerpoint/2010/main" val="355014340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包图</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259052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890347"/>
            <a:ext cx="12192000" cy="40620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5888"/>
            <a:ext cx="12027775" cy="472744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可视化、详述、构造和文档化大型系统包括对大量潜在的类、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接口、构件、结点、图和其他元素的处理。当按比例增大到这样的系统时，会发现有必要把这些元素组织成较大的组块。在</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中，包就是用于把建模元素组织成组的通用机制。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用包把建模元素安排成可作为一个组来处理的较大组块。可以控制这些元素的可见性，使一些元素在包外是可见的，而另外一些元素要隐藏在包内。也可以用包表示系统体系结构的不同视图。</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设计良好的包把一些在语义上接近并倾向于一起变化的元素组织在一起。因此结构良好的包是松耦合、高内聚的，而且对其内容的访问具有严密的控制。</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400" dirty="0"/>
          </a:p>
          <a:p>
            <a:pPr defTabSz="1216817">
              <a:lnSpc>
                <a:spcPct val="120000"/>
              </a:lnSpc>
              <a:spcBef>
                <a:spcPct val="20000"/>
              </a:spcBef>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3767072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21702" y="1257273"/>
            <a:ext cx="12192000" cy="262010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333566"/>
            <a:ext cx="12027775" cy="1809085"/>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包是一种把元素组织到一起的通用机制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包可以嵌套于其他包中。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&gt;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包图用于描述包与包之间的关系</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包的图标是一个带标签的文件夹。包图描绘模型元素在包内的组织和依赖关系</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包括包的导入和包</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扩展。他们还提供相应命名空间的可视化。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stretch>
            <a:fillRect/>
          </a:stretch>
        </p:blipFill>
        <p:spPr>
          <a:xfrm>
            <a:off x="5217867" y="2735471"/>
            <a:ext cx="1457325" cy="1019175"/>
          </a:xfrm>
          <a:prstGeom prst="rect">
            <a:avLst/>
          </a:prstGeom>
        </p:spPr>
      </p:pic>
      <p:sp>
        <p:nvSpPr>
          <p:cNvPr id="8" name="Rectangle 42"/>
          <p:cNvSpPr/>
          <p:nvPr/>
        </p:nvSpPr>
        <p:spPr>
          <a:xfrm>
            <a:off x="0" y="4116378"/>
            <a:ext cx="12192000" cy="203823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9" name="矩形 8"/>
          <p:cNvSpPr/>
          <p:nvPr/>
        </p:nvSpPr>
        <p:spPr>
          <a:xfrm>
            <a:off x="185927" y="4256963"/>
            <a:ext cx="12027775" cy="225228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是一个命名空间，也是一个元素。可以包含在其它命名空间中。包可以拥有其他包或与其他包合并，它的元素可以导入包命名空间中。除了要在项目浏览器中使用包来组织您的项目的内容外，您还可以拖动包到图中图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大多数图类型、 标准和扩展）以描述结构或关系，包括包的导入或合并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0867681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a:spLocks/>
          </p:cNvSpPr>
          <p:nvPr/>
        </p:nvSpPr>
        <p:spPr bwMode="auto">
          <a:xfrm rot="18900000">
            <a:off x="4124534" y="3310765"/>
            <a:ext cx="933205" cy="2560257"/>
          </a:xfrm>
          <a:custGeom>
            <a:avLst/>
            <a:gdLst>
              <a:gd name="connsiteX0" fmla="*/ 301034 w 933205"/>
              <a:gd name="connsiteY0" fmla="*/ 5516 h 2560257"/>
              <a:gd name="connsiteX1" fmla="*/ 301034 w 933205"/>
              <a:gd name="connsiteY1" fmla="*/ 98173 h 2560257"/>
              <a:gd name="connsiteX2" fmla="*/ 301034 w 933205"/>
              <a:gd name="connsiteY2" fmla="*/ 2118857 h 2560257"/>
              <a:gd name="connsiteX3" fmla="*/ 344517 w 933205"/>
              <a:gd name="connsiteY3" fmla="*/ 2205799 h 2560257"/>
              <a:gd name="connsiteX4" fmla="*/ 484999 w 933205"/>
              <a:gd name="connsiteY4" fmla="*/ 2259302 h 2560257"/>
              <a:gd name="connsiteX5" fmla="*/ 632171 w 933205"/>
              <a:gd name="connsiteY5" fmla="*/ 2118857 h 2560257"/>
              <a:gd name="connsiteX6" fmla="*/ 632171 w 933205"/>
              <a:gd name="connsiteY6" fmla="*/ 1971723 h 2560257"/>
              <a:gd name="connsiteX7" fmla="*/ 782688 w 933205"/>
              <a:gd name="connsiteY7" fmla="*/ 1821246 h 2560257"/>
              <a:gd name="connsiteX8" fmla="*/ 933205 w 933205"/>
              <a:gd name="connsiteY8" fmla="*/ 1971723 h 2560257"/>
              <a:gd name="connsiteX9" fmla="*/ 933205 w 933205"/>
              <a:gd name="connsiteY9" fmla="*/ 2118857 h 2560257"/>
              <a:gd name="connsiteX10" fmla="*/ 498378 w 933205"/>
              <a:gd name="connsiteY10" fmla="*/ 2560257 h 2560257"/>
              <a:gd name="connsiteX11" fmla="*/ 474965 w 933205"/>
              <a:gd name="connsiteY11" fmla="*/ 2560257 h 2560257"/>
              <a:gd name="connsiteX12" fmla="*/ 133793 w 933205"/>
              <a:gd name="connsiteY12" fmla="*/ 2426499 h 2560257"/>
              <a:gd name="connsiteX13" fmla="*/ 0 w 933205"/>
              <a:gd name="connsiteY13" fmla="*/ 2118857 h 2560257"/>
              <a:gd name="connsiteX14" fmla="*/ 0 w 933205"/>
              <a:gd name="connsiteY14" fmla="*/ 174040 h 2560257"/>
              <a:gd name="connsiteX15" fmla="*/ 0 w 933205"/>
              <a:gd name="connsiteY15" fmla="*/ 7050 h 2560257"/>
              <a:gd name="connsiteX16" fmla="*/ 170931 w 933205"/>
              <a:gd name="connsiteY16" fmla="*/ 0 h 256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3205" h="2560257">
                <a:moveTo>
                  <a:pt x="301034" y="5516"/>
                </a:moveTo>
                <a:lnTo>
                  <a:pt x="301034" y="98173"/>
                </a:lnTo>
                <a:cubicBezTo>
                  <a:pt x="301034" y="2118857"/>
                  <a:pt x="301034" y="2118857"/>
                  <a:pt x="301034" y="2118857"/>
                </a:cubicBezTo>
                <a:cubicBezTo>
                  <a:pt x="301034" y="2148952"/>
                  <a:pt x="317758" y="2182392"/>
                  <a:pt x="344517" y="2205799"/>
                </a:cubicBezTo>
                <a:cubicBezTo>
                  <a:pt x="381310" y="2242583"/>
                  <a:pt x="431482" y="2259302"/>
                  <a:pt x="484999" y="2259302"/>
                </a:cubicBezTo>
                <a:cubicBezTo>
                  <a:pt x="568620" y="2255959"/>
                  <a:pt x="632171" y="2192423"/>
                  <a:pt x="632171" y="2118857"/>
                </a:cubicBezTo>
                <a:cubicBezTo>
                  <a:pt x="632171" y="1971723"/>
                  <a:pt x="632171" y="1971723"/>
                  <a:pt x="632171" y="1971723"/>
                </a:cubicBezTo>
                <a:cubicBezTo>
                  <a:pt x="632171" y="1888125"/>
                  <a:pt x="699067" y="1821246"/>
                  <a:pt x="782688" y="1821246"/>
                </a:cubicBezTo>
                <a:cubicBezTo>
                  <a:pt x="866309" y="1821246"/>
                  <a:pt x="933205" y="1888125"/>
                  <a:pt x="933205" y="1971723"/>
                </a:cubicBezTo>
                <a:cubicBezTo>
                  <a:pt x="933205" y="2118857"/>
                  <a:pt x="933205" y="2118857"/>
                  <a:pt x="933205" y="2118857"/>
                </a:cubicBezTo>
                <a:cubicBezTo>
                  <a:pt x="933205" y="2356277"/>
                  <a:pt x="742550" y="2550225"/>
                  <a:pt x="498378" y="2560257"/>
                </a:cubicBezTo>
                <a:cubicBezTo>
                  <a:pt x="491689" y="2560257"/>
                  <a:pt x="481654" y="2560257"/>
                  <a:pt x="474965" y="2560257"/>
                </a:cubicBezTo>
                <a:cubicBezTo>
                  <a:pt x="347862" y="2560257"/>
                  <a:pt x="224103" y="2513442"/>
                  <a:pt x="133793" y="2426499"/>
                </a:cubicBezTo>
                <a:cubicBezTo>
                  <a:pt x="46828" y="2342901"/>
                  <a:pt x="0" y="2232551"/>
                  <a:pt x="0" y="2118857"/>
                </a:cubicBezTo>
                <a:cubicBezTo>
                  <a:pt x="0" y="1277855"/>
                  <a:pt x="0" y="647104"/>
                  <a:pt x="0" y="174040"/>
                </a:cubicBezTo>
                <a:lnTo>
                  <a:pt x="0" y="7050"/>
                </a:lnTo>
                <a:lnTo>
                  <a:pt x="170931" y="0"/>
                </a:lnTo>
                <a:close/>
              </a:path>
            </a:pathLst>
          </a:custGeom>
          <a:solidFill>
            <a:schemeClr val="bg1">
              <a:alpha val="32000"/>
            </a:schemeClr>
          </a:solidFill>
          <a:ln w="25400" cmpd="sng">
            <a:noFill/>
            <a:miter lim="800000"/>
            <a:headEnd/>
            <a:tailEnd/>
          </a:ln>
          <a:extLst/>
        </p:spPr>
        <p:txBody>
          <a:bodyPr wrap="square" anchor="ctr">
            <a:noAutofit/>
          </a:bodyP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6"/>
          <p:cNvSpPr>
            <a:spLocks/>
          </p:cNvSpPr>
          <p:nvPr/>
        </p:nvSpPr>
        <p:spPr bwMode="auto">
          <a:xfrm rot="18900000">
            <a:off x="1024370" y="3513789"/>
            <a:ext cx="1881940" cy="1722405"/>
          </a:xfrm>
          <a:custGeom>
            <a:avLst/>
            <a:gdLst>
              <a:gd name="T0" fmla="*/ 563 w 563"/>
              <a:gd name="T1" fmla="*/ 0 h 515"/>
              <a:gd name="T2" fmla="*/ 0 w 563"/>
              <a:gd name="T3" fmla="*/ 482 h 515"/>
              <a:gd name="T4" fmla="*/ 113 w 563"/>
              <a:gd name="T5" fmla="*/ 474 h 515"/>
              <a:gd name="T6" fmla="*/ 367 w 563"/>
              <a:gd name="T7" fmla="*/ 515 h 515"/>
              <a:gd name="T8" fmla="*/ 563 w 563"/>
              <a:gd name="T9" fmla="*/ 0 h 515"/>
            </a:gdLst>
            <a:ahLst/>
            <a:cxnLst>
              <a:cxn ang="0">
                <a:pos x="T0" y="T1"/>
              </a:cxn>
              <a:cxn ang="0">
                <a:pos x="T2" y="T3"/>
              </a:cxn>
              <a:cxn ang="0">
                <a:pos x="T4" y="T5"/>
              </a:cxn>
              <a:cxn ang="0">
                <a:pos x="T6" y="T7"/>
              </a:cxn>
              <a:cxn ang="0">
                <a:pos x="T8" y="T9"/>
              </a:cxn>
            </a:cxnLst>
            <a:rect l="0" t="0" r="r" b="b"/>
            <a:pathLst>
              <a:path w="563" h="515">
                <a:moveTo>
                  <a:pt x="563" y="0"/>
                </a:moveTo>
                <a:cubicBezTo>
                  <a:pt x="283" y="47"/>
                  <a:pt x="61" y="238"/>
                  <a:pt x="0" y="482"/>
                </a:cubicBezTo>
                <a:cubicBezTo>
                  <a:pt x="37" y="477"/>
                  <a:pt x="74" y="474"/>
                  <a:pt x="113" y="474"/>
                </a:cubicBezTo>
                <a:cubicBezTo>
                  <a:pt x="202" y="474"/>
                  <a:pt x="288" y="489"/>
                  <a:pt x="367" y="515"/>
                </a:cubicBezTo>
                <a:cubicBezTo>
                  <a:pt x="372" y="384"/>
                  <a:pt x="406" y="170"/>
                  <a:pt x="563"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7"/>
          <p:cNvSpPr>
            <a:spLocks/>
          </p:cNvSpPr>
          <p:nvPr/>
        </p:nvSpPr>
        <p:spPr bwMode="auto">
          <a:xfrm rot="18900000">
            <a:off x="2074221" y="2482676"/>
            <a:ext cx="1754878" cy="1776054"/>
          </a:xfrm>
          <a:custGeom>
            <a:avLst/>
            <a:gdLst>
              <a:gd name="T0" fmla="*/ 251 w 525"/>
              <a:gd name="T1" fmla="*/ 0 h 531"/>
              <a:gd name="T2" fmla="*/ 242 w 525"/>
              <a:gd name="T3" fmla="*/ 0 h 531"/>
              <a:gd name="T4" fmla="*/ 0 w 525"/>
              <a:gd name="T5" fmla="*/ 529 h 531"/>
              <a:gd name="T6" fmla="*/ 259 w 525"/>
              <a:gd name="T7" fmla="*/ 486 h 531"/>
              <a:gd name="T8" fmla="*/ 525 w 525"/>
              <a:gd name="T9" fmla="*/ 531 h 531"/>
              <a:gd name="T10" fmla="*/ 251 w 525"/>
              <a:gd name="T11" fmla="*/ 0 h 531"/>
            </a:gdLst>
            <a:ahLst/>
            <a:cxnLst>
              <a:cxn ang="0">
                <a:pos x="T0" y="T1"/>
              </a:cxn>
              <a:cxn ang="0">
                <a:pos x="T2" y="T3"/>
              </a:cxn>
              <a:cxn ang="0">
                <a:pos x="T4" y="T5"/>
              </a:cxn>
              <a:cxn ang="0">
                <a:pos x="T6" y="T7"/>
              </a:cxn>
              <a:cxn ang="0">
                <a:pos x="T8" y="T9"/>
              </a:cxn>
              <a:cxn ang="0">
                <a:pos x="T10" y="T11"/>
              </a:cxn>
            </a:cxnLst>
            <a:rect l="0" t="0" r="r" b="b"/>
            <a:pathLst>
              <a:path w="525" h="531">
                <a:moveTo>
                  <a:pt x="251" y="0"/>
                </a:moveTo>
                <a:cubicBezTo>
                  <a:pt x="248" y="0"/>
                  <a:pt x="245" y="0"/>
                  <a:pt x="242" y="0"/>
                </a:cubicBezTo>
                <a:cubicBezTo>
                  <a:pt x="45" y="161"/>
                  <a:pt x="5" y="394"/>
                  <a:pt x="0" y="529"/>
                </a:cubicBezTo>
                <a:cubicBezTo>
                  <a:pt x="81" y="501"/>
                  <a:pt x="168" y="486"/>
                  <a:pt x="259" y="486"/>
                </a:cubicBezTo>
                <a:cubicBezTo>
                  <a:pt x="353" y="486"/>
                  <a:pt x="443" y="502"/>
                  <a:pt x="525" y="531"/>
                </a:cubicBezTo>
                <a:cubicBezTo>
                  <a:pt x="516" y="396"/>
                  <a:pt x="467" y="155"/>
                  <a:pt x="251"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8"/>
          <p:cNvSpPr>
            <a:spLocks/>
          </p:cNvSpPr>
          <p:nvPr/>
        </p:nvSpPr>
        <p:spPr bwMode="auto">
          <a:xfrm rot="18900000">
            <a:off x="2932763" y="1553301"/>
            <a:ext cx="1952531" cy="1728053"/>
          </a:xfrm>
          <a:custGeom>
            <a:avLst/>
            <a:gdLst>
              <a:gd name="T0" fmla="*/ 0 w 584"/>
              <a:gd name="T1" fmla="*/ 0 h 517"/>
              <a:gd name="T2" fmla="*/ 223 w 584"/>
              <a:gd name="T3" fmla="*/ 517 h 517"/>
              <a:gd name="T4" fmla="*/ 471 w 584"/>
              <a:gd name="T5" fmla="*/ 478 h 517"/>
              <a:gd name="T6" fmla="*/ 584 w 584"/>
              <a:gd name="T7" fmla="*/ 486 h 517"/>
              <a:gd name="T8" fmla="*/ 0 w 584"/>
              <a:gd name="T9" fmla="*/ 0 h 517"/>
            </a:gdLst>
            <a:ahLst/>
            <a:cxnLst>
              <a:cxn ang="0">
                <a:pos x="T0" y="T1"/>
              </a:cxn>
              <a:cxn ang="0">
                <a:pos x="T2" y="T3"/>
              </a:cxn>
              <a:cxn ang="0">
                <a:pos x="T4" y="T5"/>
              </a:cxn>
              <a:cxn ang="0">
                <a:pos x="T6" y="T7"/>
              </a:cxn>
              <a:cxn ang="0">
                <a:pos x="T8" y="T9"/>
              </a:cxn>
            </a:cxnLst>
            <a:rect l="0" t="0" r="r" b="b"/>
            <a:pathLst>
              <a:path w="584" h="517">
                <a:moveTo>
                  <a:pt x="0" y="0"/>
                </a:moveTo>
                <a:cubicBezTo>
                  <a:pt x="170" y="167"/>
                  <a:pt x="213" y="386"/>
                  <a:pt x="223" y="517"/>
                </a:cubicBezTo>
                <a:cubicBezTo>
                  <a:pt x="300" y="492"/>
                  <a:pt x="384" y="478"/>
                  <a:pt x="471" y="478"/>
                </a:cubicBezTo>
                <a:cubicBezTo>
                  <a:pt x="509" y="478"/>
                  <a:pt x="547" y="481"/>
                  <a:pt x="584" y="486"/>
                </a:cubicBezTo>
                <a:cubicBezTo>
                  <a:pt x="521" y="236"/>
                  <a:pt x="290" y="42"/>
                  <a:pt x="0"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12"/>
          <p:cNvSpPr>
            <a:spLocks noChangeArrowheads="1"/>
          </p:cNvSpPr>
          <p:nvPr/>
        </p:nvSpPr>
        <p:spPr bwMode="auto">
          <a:xfrm>
            <a:off x="6774488" y="2215080"/>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13"/>
          <p:cNvSpPr txBox="1"/>
          <p:nvPr/>
        </p:nvSpPr>
        <p:spPr>
          <a:xfrm>
            <a:off x="7160996" y="2166245"/>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引入关系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Oval 12"/>
          <p:cNvSpPr>
            <a:spLocks noChangeArrowheads="1"/>
          </p:cNvSpPr>
          <p:nvPr/>
        </p:nvSpPr>
        <p:spPr bwMode="auto">
          <a:xfrm>
            <a:off x="6774488" y="3311311"/>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3"/>
          <p:cNvSpPr txBox="1"/>
          <p:nvPr/>
        </p:nvSpPr>
        <p:spPr>
          <a:xfrm>
            <a:off x="7160996" y="3262476"/>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泛化关系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12"/>
          <p:cNvSpPr>
            <a:spLocks noChangeArrowheads="1"/>
          </p:cNvSpPr>
          <p:nvPr/>
        </p:nvSpPr>
        <p:spPr bwMode="auto">
          <a:xfrm>
            <a:off x="6774488" y="4456377"/>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13"/>
          <p:cNvSpPr txBox="1"/>
          <p:nvPr/>
        </p:nvSpPr>
        <p:spPr>
          <a:xfrm>
            <a:off x="7160996" y="4407542"/>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嵌套关系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2"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1713206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1809085"/>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关系：一个包中的类可以被另一个指定包（以及嵌套于其中的那些包）中的类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引用</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关系是依赖关系的一种，需要在依赖线上增加一</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&lt;&lt;import&gt;&gt;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衍</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型，包之间一般依赖关系都属于引入关系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引入关系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7061321" y="4832838"/>
            <a:ext cx="3362325" cy="1905000"/>
          </a:xfrm>
          <a:prstGeom prst="rect">
            <a:avLst/>
          </a:prstGeom>
        </p:spPr>
      </p:pic>
    </p:spTree>
    <p:extLst>
      <p:ext uri="{BB962C8B-B14F-4D97-AF65-F5344CB8AC3E}">
        <p14:creationId xmlns:p14="http://schemas.microsoft.com/office/powerpoint/2010/main" val="13033499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143975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泛化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关系：表示一个包继承了另一个包的内容，同时又补充自己增加的内容</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泛化关系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stretch>
            <a:fillRect/>
          </a:stretch>
        </p:blipFill>
        <p:spPr>
          <a:xfrm>
            <a:off x="5320079" y="4287480"/>
            <a:ext cx="2343150" cy="2400300"/>
          </a:xfrm>
          <a:prstGeom prst="rect">
            <a:avLst/>
          </a:prstGeom>
        </p:spPr>
      </p:pic>
    </p:spTree>
    <p:extLst>
      <p:ext uri="{BB962C8B-B14F-4D97-AF65-F5344CB8AC3E}">
        <p14:creationId xmlns:p14="http://schemas.microsoft.com/office/powerpoint/2010/main" val="340431490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80692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对象图对包含在类图中的事物的实例建模。对象图显示了在某一时间点上一组对象以及它们之间的关系。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图用于对系统的静态设计视图或静态交互视图建模。这包括对某一时刻的系统快照建模，表示出对象集、对象的状态以及对象之间的关系。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图不仅可以可视化、详述和文档化结构模型是重要的，而且对通过正向工程和逆向工程结构系统的静态方面也是重要的。</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9518961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92268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嵌套关系：一个包中可以包含若干个子包，构成了包的嵌套层次结构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嵌套</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337575" y="4118912"/>
            <a:ext cx="3767881" cy="2676495"/>
          </a:xfrm>
          <a:prstGeom prst="rect">
            <a:avLst/>
          </a:prstGeom>
        </p:spPr>
      </p:pic>
    </p:spTree>
    <p:extLst>
      <p:ext uri="{BB962C8B-B14F-4D97-AF65-F5344CB8AC3E}">
        <p14:creationId xmlns:p14="http://schemas.microsoft.com/office/powerpoint/2010/main" val="205567943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69513"/>
            <a:ext cx="12192000" cy="441370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9513"/>
            <a:ext cx="12027775" cy="5958554"/>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两种组包方式</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457200" indent="-457200" defTabSz="1216817">
              <a:lnSpc>
                <a:spcPct val="120000"/>
              </a:lnSpc>
              <a:spcBef>
                <a:spcPct val="20000"/>
              </a:spcBef>
              <a:buFont typeface="+mj-lt"/>
              <a:buAutoNum type="alphaLcParenR"/>
            </a:pP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根据系统分层架构组包（推荐使用）</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457200" indent="-457200" defTabSz="1216817">
              <a:lnSpc>
                <a:spcPct val="120000"/>
              </a:lnSpc>
              <a:spcBef>
                <a:spcPct val="20000"/>
              </a:spcBef>
              <a:buFont typeface="+mj-lt"/>
              <a:buAutoNum type="alphaLcParenR"/>
            </a:pP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根据系统业务功能模块组包</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参照类之间的关系确定包之间的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减少包的嵌套层次，一般不超过三层</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每个包的子包控制在</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7±2</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如果几个包有若干相同组成部分，可优先考虑将他们合并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可通过包图来体现系统的分层架构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endPar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建模技巧</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4316933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3209181" y="400636"/>
            <a:ext cx="7058025" cy="6210300"/>
          </a:xfrm>
          <a:prstGeom prst="rect">
            <a:avLst/>
          </a:prstGeom>
        </p:spPr>
      </p:pic>
      <p:sp>
        <p:nvSpPr>
          <p:cNvPr id="8" name="矩形 7"/>
          <p:cNvSpPr/>
          <p:nvPr/>
        </p:nvSpPr>
        <p:spPr>
          <a:xfrm>
            <a:off x="3209181" y="6272382"/>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102485516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69513"/>
            <a:ext cx="12192000" cy="2171664"/>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9513"/>
            <a:ext cx="12027775" cy="1920526"/>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包之间的关系有几种，分别是什么？</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如果从书本来解读，包的存在只是为了帮助组织模型的元素？如果实际系统中有些抽象表面它们本身就是对象，就不要用包（对</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错）</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为什么</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uml2.0</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要新增包图？谈谈你的看法（开放性问题 没有明确答案）</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547946" y="2039816"/>
            <a:ext cx="5178669" cy="369332"/>
          </a:xfrm>
          <a:prstGeom prst="rect">
            <a:avLst/>
          </a:prstGeom>
          <a:noFill/>
        </p:spPr>
        <p:txBody>
          <a:bodyPr wrap="square" rtlCol="0">
            <a:spAutoFit/>
          </a:bodyPr>
          <a:lstStyle/>
          <a:p>
            <a:r>
              <a:rPr lang="en-US" altLang="zh-CN" dirty="0" smtClean="0"/>
              <a:t>3</a:t>
            </a:r>
            <a:r>
              <a:rPr lang="zh-CN" altLang="en-US" dirty="0" smtClean="0"/>
              <a:t>种，引入关系，泛化关系，嵌套关系。</a:t>
            </a:r>
            <a:endParaRPr lang="zh-CN" altLang="en-US" dirty="0"/>
          </a:p>
        </p:txBody>
      </p:sp>
      <p:sp>
        <p:nvSpPr>
          <p:cNvPr id="3" name="文本框 2"/>
          <p:cNvSpPr txBox="1"/>
          <p:nvPr/>
        </p:nvSpPr>
        <p:spPr>
          <a:xfrm>
            <a:off x="7209693" y="3001598"/>
            <a:ext cx="1661746" cy="369332"/>
          </a:xfrm>
          <a:prstGeom prst="rect">
            <a:avLst/>
          </a:prstGeom>
          <a:noFill/>
        </p:spPr>
        <p:txBody>
          <a:bodyPr wrap="square" rtlCol="0">
            <a:spAutoFit/>
          </a:bodyPr>
          <a:lstStyle/>
          <a:p>
            <a:r>
              <a:rPr lang="zh-CN" altLang="en-US" dirty="0" smtClean="0"/>
              <a:t>对</a:t>
            </a:r>
            <a:endParaRPr lang="zh-CN" altLang="en-US" dirty="0"/>
          </a:p>
        </p:txBody>
      </p:sp>
    </p:spTree>
    <p:extLst>
      <p:ext uri="{BB962C8B-B14F-4D97-AF65-F5344CB8AC3E}">
        <p14:creationId xmlns:p14="http://schemas.microsoft.com/office/powerpoint/2010/main" val="31192113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其他信息</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8731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参考文献</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椭圆 2"/>
          <p:cNvSpPr/>
          <p:nvPr/>
        </p:nvSpPr>
        <p:spPr>
          <a:xfrm>
            <a:off x="1276349" y="1790700"/>
            <a:ext cx="3657600" cy="365760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pic>
        <p:nvPicPr>
          <p:cNvPr id="1026" name="Picture 2" descr="æä»¶ï¼CPNï¼UMLï¼.pngçå¾½æ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1" y="769633"/>
            <a:ext cx="593407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072186" y="631469"/>
            <a:ext cx="6096000" cy="1200329"/>
          </a:xfrm>
          <a:prstGeom prst="rect">
            <a:avLst/>
          </a:prstGeom>
        </p:spPr>
        <p:txBody>
          <a:bodyPr>
            <a:spAutoFit/>
          </a:bodyPr>
          <a:lstStyle/>
          <a:p>
            <a:r>
              <a:rPr lang="en-US" altLang="zh-CN" b="1" dirty="0">
                <a:latin typeface="微软雅黑" panose="020B0503020204020204" charset="-122"/>
                <a:ea typeface="微软雅黑" panose="020B0503020204020204" charset="-122"/>
              </a:rPr>
              <a:t>[1] </a:t>
            </a:r>
            <a:r>
              <a:rPr lang="zh-CN" altLang="en-US" dirty="0" smtClean="0"/>
              <a:t>百度百科</a:t>
            </a:r>
            <a:r>
              <a:rPr lang="en-US" altLang="zh-CN" dirty="0"/>
              <a:t>.</a:t>
            </a:r>
            <a:r>
              <a:rPr lang="zh-CN" altLang="en-US" b="1" i="1" dirty="0"/>
              <a:t>统一建模语言</a:t>
            </a:r>
            <a:r>
              <a:rPr lang="en-US" altLang="zh-CN" dirty="0"/>
              <a:t>. 2018; Available from:</a:t>
            </a:r>
            <a:r>
              <a:rPr lang="en-US" altLang="zh-CN" dirty="0">
                <a:solidFill>
                  <a:srgbClr val="0070C0"/>
                </a:solidFill>
              </a:rPr>
              <a:t> </a:t>
            </a:r>
            <a:r>
              <a:rPr lang="en-US" altLang="zh-CN" dirty="0"/>
              <a:t> </a:t>
            </a:r>
            <a:r>
              <a:rPr lang="en-US" altLang="zh-CN" dirty="0">
                <a:hlinkClick r:id="rId3"/>
              </a:rPr>
              <a:t>https://baike.baidu.com/item/%</a:t>
            </a:r>
            <a:r>
              <a:rPr lang="en-US" altLang="zh-CN" dirty="0" smtClean="0">
                <a:hlinkClick r:id="rId3"/>
              </a:rPr>
              <a:t>E7%BB%9F%E4%B8%80%E5%BB%BA%E6%A8%A1%E8%AF%AD%E8%A8%80/3160571?fr=aladdin </a:t>
            </a:r>
            <a:r>
              <a:rPr lang="zh-CN" altLang="en-US" dirty="0" smtClean="0"/>
              <a:t>（浏览时间</a:t>
            </a:r>
            <a:r>
              <a:rPr lang="en-US" altLang="zh-CN" dirty="0" smtClean="0"/>
              <a:t>2018/12/08</a:t>
            </a:r>
            <a:r>
              <a:rPr lang="zh-CN" altLang="en-US" dirty="0" smtClean="0"/>
              <a:t>）</a:t>
            </a:r>
            <a:endParaRPr lang="zh-CN" altLang="en-US" b="1" dirty="0">
              <a:latin typeface="微软雅黑" panose="020B0503020204020204" charset="-122"/>
              <a:ea typeface="微软雅黑" panose="020B0503020204020204" charset="-122"/>
            </a:endParaRPr>
          </a:p>
        </p:txBody>
      </p:sp>
      <p:sp>
        <p:nvSpPr>
          <p:cNvPr id="8" name="矩形 7"/>
          <p:cNvSpPr/>
          <p:nvPr/>
        </p:nvSpPr>
        <p:spPr>
          <a:xfrm>
            <a:off x="6072186" y="1769404"/>
            <a:ext cx="6096000" cy="923330"/>
          </a:xfrm>
          <a:prstGeom prst="rect">
            <a:avLst/>
          </a:prstGeom>
        </p:spPr>
        <p:txBody>
          <a:bodyPr>
            <a:spAutoFit/>
          </a:bodyPr>
          <a:lstStyle/>
          <a:p>
            <a:pPr lvl="0"/>
            <a:r>
              <a:rPr lang="en-US" altLang="zh-CN" b="1" dirty="0">
                <a:solidFill>
                  <a:prstClr val="black"/>
                </a:solidFill>
                <a:latin typeface="微软雅黑" panose="020B0503020204020204" charset="-122"/>
                <a:ea typeface="微软雅黑" panose="020B0503020204020204" charset="-122"/>
              </a:rPr>
              <a:t>[2] </a:t>
            </a:r>
            <a:r>
              <a:rPr lang="zh-CN" altLang="en-US" dirty="0">
                <a:solidFill>
                  <a:prstClr val="black"/>
                </a:solidFill>
                <a:latin typeface="宋体" panose="02010600030101010101" pitchFamily="2" charset="-122"/>
              </a:rPr>
              <a:t>（美）</a:t>
            </a:r>
            <a:r>
              <a:rPr lang="en-US" altLang="zh-CN" dirty="0" err="1">
                <a:solidFill>
                  <a:prstClr val="black"/>
                </a:solidFill>
                <a:latin typeface="宋体" panose="02010600030101010101" pitchFamily="2" charset="-122"/>
              </a:rPr>
              <a:t>Grandy</a:t>
            </a:r>
            <a:r>
              <a:rPr lang="zh-CN" altLang="en-US" dirty="0">
                <a:solidFill>
                  <a:prstClr val="black"/>
                </a:solidFill>
                <a:latin typeface="宋体" panose="02010600030101010101" pitchFamily="2" charset="-122"/>
              </a:rPr>
              <a:t> </a:t>
            </a:r>
            <a:r>
              <a:rPr lang="en-US" altLang="zh-CN" dirty="0" err="1">
                <a:solidFill>
                  <a:prstClr val="black"/>
                </a:solidFill>
                <a:latin typeface="宋体" panose="02010600030101010101" pitchFamily="2" charset="-122"/>
              </a:rPr>
              <a:t>Booch</a:t>
            </a:r>
            <a:r>
              <a:rPr lang="en-US" altLang="zh-CN" dirty="0">
                <a:solidFill>
                  <a:prstClr val="black"/>
                </a:solidFill>
                <a:latin typeface="宋体" panose="02010600030101010101" pitchFamily="2" charset="-122"/>
              </a:rPr>
              <a:t> &amp;</a:t>
            </a:r>
            <a:r>
              <a:rPr lang="zh-CN" altLang="en-US" dirty="0">
                <a:solidFill>
                  <a:prstClr val="black"/>
                </a:solidFill>
                <a:latin typeface="宋体" panose="02010600030101010101" pitchFamily="2" charset="-122"/>
              </a:rPr>
              <a:t>（美）</a:t>
            </a:r>
            <a:r>
              <a:rPr lang="en-US" altLang="zh-CN" dirty="0">
                <a:solidFill>
                  <a:prstClr val="black"/>
                </a:solidFill>
                <a:latin typeface="宋体" panose="02010600030101010101" pitchFamily="2" charset="-122"/>
              </a:rPr>
              <a:t>James</a:t>
            </a:r>
            <a:r>
              <a:rPr lang="zh-CN" altLang="en-US" dirty="0">
                <a:solidFill>
                  <a:prstClr val="black"/>
                </a:solidFill>
                <a:latin typeface="宋体" panose="02010600030101010101" pitchFamily="2" charset="-122"/>
              </a:rPr>
              <a:t> </a:t>
            </a:r>
            <a:r>
              <a:rPr lang="en-US" altLang="zh-CN" dirty="0" err="1">
                <a:solidFill>
                  <a:prstClr val="black"/>
                </a:solidFill>
                <a:latin typeface="宋体" panose="02010600030101010101" pitchFamily="2" charset="-122"/>
              </a:rPr>
              <a:t>Rumbaugh</a:t>
            </a:r>
            <a:r>
              <a:rPr lang="en-US" altLang="zh-CN" dirty="0">
                <a:solidFill>
                  <a:prstClr val="black"/>
                </a:solidFill>
                <a:latin typeface="宋体" panose="02010600030101010101" pitchFamily="2" charset="-122"/>
              </a:rPr>
              <a:t> &amp;</a:t>
            </a:r>
            <a:r>
              <a:rPr lang="zh-CN" altLang="en-US" dirty="0">
                <a:solidFill>
                  <a:prstClr val="black"/>
                </a:solidFill>
                <a:latin typeface="宋体" panose="02010600030101010101" pitchFamily="2" charset="-122"/>
              </a:rPr>
              <a:t>（美）</a:t>
            </a:r>
            <a:r>
              <a:rPr lang="en-US" altLang="zh-CN" dirty="0">
                <a:solidFill>
                  <a:prstClr val="black"/>
                </a:solidFill>
                <a:latin typeface="宋体" panose="02010600030101010101" pitchFamily="2" charset="-122"/>
              </a:rPr>
              <a:t>Ivar Jacobson</a:t>
            </a:r>
            <a:r>
              <a:rPr lang="zh-CN" altLang="en-US" dirty="0">
                <a:solidFill>
                  <a:prstClr val="black"/>
                </a:solidFill>
                <a:latin typeface="宋体" panose="02010600030101010101" pitchFamily="2" charset="-122"/>
              </a:rPr>
              <a:t>著</a:t>
            </a:r>
            <a:r>
              <a:rPr lang="en-US" altLang="zh-CN" dirty="0">
                <a:solidFill>
                  <a:prstClr val="black"/>
                </a:solidFill>
              </a:rPr>
              <a:t>.</a:t>
            </a:r>
            <a:r>
              <a:rPr lang="en-US" altLang="zh-CN" b="1" i="1" dirty="0">
                <a:solidFill>
                  <a:prstClr val="black"/>
                </a:solidFill>
              </a:rPr>
              <a:t>UML</a:t>
            </a:r>
            <a:r>
              <a:rPr lang="zh-CN" altLang="en-US" b="1" i="1" dirty="0">
                <a:solidFill>
                  <a:prstClr val="black"/>
                </a:solidFill>
              </a:rPr>
              <a:t>用户指南</a:t>
            </a:r>
            <a:r>
              <a:rPr lang="en-US" altLang="zh-CN" dirty="0">
                <a:solidFill>
                  <a:prstClr val="black"/>
                </a:solidFill>
              </a:rPr>
              <a:t> .</a:t>
            </a:r>
            <a:r>
              <a:rPr lang="zh-CN" altLang="en-US" dirty="0">
                <a:solidFill>
                  <a:prstClr val="black"/>
                </a:solidFill>
              </a:rPr>
              <a:t>邵维忠等译</a:t>
            </a:r>
            <a:r>
              <a:rPr lang="en-US" altLang="zh-CN" dirty="0">
                <a:solidFill>
                  <a:prstClr val="black"/>
                </a:solidFill>
              </a:rPr>
              <a:t>.</a:t>
            </a:r>
            <a:r>
              <a:rPr lang="zh-CN" altLang="en-US" dirty="0">
                <a:solidFill>
                  <a:prstClr val="black"/>
                </a:solidFill>
              </a:rPr>
              <a:t>北京：人民邮电出版社，</a:t>
            </a:r>
            <a:r>
              <a:rPr lang="en-US" altLang="zh-CN" dirty="0">
                <a:solidFill>
                  <a:prstClr val="black"/>
                </a:solidFill>
              </a:rPr>
              <a:t>2013</a:t>
            </a:r>
            <a:endParaRPr lang="zh-CN" altLang="en-US" b="1" dirty="0">
              <a:solidFill>
                <a:prstClr val="black"/>
              </a:solidFill>
              <a:latin typeface="宋体" panose="02010600030101010101" pitchFamily="2" charset="-122"/>
            </a:endParaRPr>
          </a:p>
        </p:txBody>
      </p:sp>
      <p:sp>
        <p:nvSpPr>
          <p:cNvPr id="9" name="矩形 8"/>
          <p:cNvSpPr/>
          <p:nvPr/>
        </p:nvSpPr>
        <p:spPr>
          <a:xfrm>
            <a:off x="6096000" y="2692734"/>
            <a:ext cx="6096000" cy="646331"/>
          </a:xfrm>
          <a:prstGeom prst="rect">
            <a:avLst/>
          </a:prstGeom>
        </p:spPr>
        <p:txBody>
          <a:bodyPr>
            <a:spAutoFit/>
          </a:bodyPr>
          <a:lstStyle/>
          <a:p>
            <a:pPr lvl="0"/>
            <a:r>
              <a:rPr lang="en-US" altLang="zh-CN" b="1" dirty="0">
                <a:latin typeface="微软雅黑" panose="020B0503020204020204" charset="-122"/>
                <a:ea typeface="微软雅黑" panose="020B0503020204020204" charset="-122"/>
              </a:rPr>
              <a:t>[3] </a:t>
            </a:r>
            <a:r>
              <a:rPr lang="zh-CN" altLang="en-US" dirty="0">
                <a:latin typeface="+mj-ea"/>
              </a:rPr>
              <a:t>杨弘平</a:t>
            </a:r>
            <a:r>
              <a:rPr lang="en-US" altLang="zh-CN" dirty="0"/>
              <a:t>.</a:t>
            </a:r>
            <a:r>
              <a:rPr lang="en-US" altLang="zh-CN" b="1" i="1" dirty="0"/>
              <a:t>UML2</a:t>
            </a:r>
            <a:r>
              <a:rPr lang="zh-CN" altLang="en-US" b="1" i="1" dirty="0"/>
              <a:t>基础、建模与设计</a:t>
            </a:r>
            <a:r>
              <a:rPr lang="en-US" altLang="zh-CN" dirty="0"/>
              <a:t> . </a:t>
            </a:r>
            <a:r>
              <a:rPr lang="zh-CN" altLang="en-US" dirty="0"/>
              <a:t>北京：清华大学出版社，</a:t>
            </a:r>
            <a:r>
              <a:rPr lang="en-US" altLang="zh-CN" dirty="0"/>
              <a:t>2018</a:t>
            </a:r>
            <a:endParaRPr lang="zh-CN" altLang="en-US" b="1" dirty="0">
              <a:latin typeface="微软雅黑" panose="020B0503020204020204" charset="-122"/>
              <a:ea typeface="微软雅黑" panose="020B0503020204020204" charset="-122"/>
            </a:endParaRPr>
          </a:p>
        </p:txBody>
      </p:sp>
      <p:sp>
        <p:nvSpPr>
          <p:cNvPr id="12" name="矩形 11"/>
          <p:cNvSpPr/>
          <p:nvPr/>
        </p:nvSpPr>
        <p:spPr>
          <a:xfrm>
            <a:off x="6096000" y="3339065"/>
            <a:ext cx="6096000" cy="923330"/>
          </a:xfrm>
          <a:prstGeom prst="rect">
            <a:avLst/>
          </a:prstGeom>
        </p:spPr>
        <p:txBody>
          <a:bodyPr>
            <a:spAutoFit/>
          </a:bodyPr>
          <a:lstStyle/>
          <a:p>
            <a:pPr lvl="0"/>
            <a:r>
              <a:rPr lang="en-US" altLang="zh-CN" b="1" dirty="0" smtClean="0">
                <a:latin typeface="微软雅黑" panose="020B0503020204020204" charset="-122"/>
                <a:ea typeface="微软雅黑" panose="020B0503020204020204" charset="-122"/>
              </a:rPr>
              <a:t>[4] </a:t>
            </a:r>
            <a:r>
              <a:rPr lang="en-US" altLang="zh-CN" dirty="0" smtClean="0">
                <a:latin typeface="+mn-ea"/>
              </a:rPr>
              <a:t>CSDN</a:t>
            </a:r>
            <a:r>
              <a:rPr lang="en-US" altLang="zh-CN" dirty="0" smtClean="0"/>
              <a:t>. </a:t>
            </a:r>
            <a:r>
              <a:rPr lang="en-US" altLang="zh-CN" dirty="0" smtClean="0">
                <a:latin typeface="+mj-ea"/>
                <a:ea typeface="+mj-ea"/>
              </a:rPr>
              <a:t>shan9liang</a:t>
            </a:r>
            <a:r>
              <a:rPr lang="en-US" altLang="zh-CN" dirty="0" smtClean="0"/>
              <a:t>.</a:t>
            </a:r>
            <a:r>
              <a:rPr lang="zh-CN" altLang="en-US" b="1" i="1" dirty="0" smtClean="0"/>
              <a:t>对象</a:t>
            </a:r>
            <a:r>
              <a:rPr lang="zh-CN" altLang="en-US" b="1" i="1" dirty="0"/>
              <a:t>图（</a:t>
            </a:r>
            <a:r>
              <a:rPr lang="en-US" altLang="zh-CN" b="1" i="1" dirty="0"/>
              <a:t>Object Diagram</a:t>
            </a:r>
            <a:r>
              <a:rPr lang="zh-CN" altLang="en-US" b="1" i="1" dirty="0"/>
              <a:t>）</a:t>
            </a:r>
            <a:r>
              <a:rPr lang="en-US" altLang="zh-CN" b="1" i="1" dirty="0"/>
              <a:t>—UML</a:t>
            </a:r>
            <a:r>
              <a:rPr lang="zh-CN" altLang="en-US" b="1" i="1" dirty="0"/>
              <a:t>图（三）</a:t>
            </a:r>
            <a:r>
              <a:rPr lang="en-US" altLang="zh-CN" dirty="0" smtClean="0"/>
              <a:t>.2011.</a:t>
            </a:r>
            <a:r>
              <a:rPr lang="en-US" altLang="zh-CN" dirty="0" smtClean="0">
                <a:hlinkClick r:id="rId4"/>
              </a:rPr>
              <a:t>https</a:t>
            </a:r>
            <a:r>
              <a:rPr lang="en-US" altLang="zh-CN" dirty="0">
                <a:hlinkClick r:id="rId4"/>
              </a:rPr>
              <a:t>://</a:t>
            </a:r>
            <a:r>
              <a:rPr lang="en-US" altLang="zh-CN" dirty="0" smtClean="0">
                <a:hlinkClick r:id="rId4"/>
              </a:rPr>
              <a:t>blog.csdn.net/shan9liang/article/details/6712867</a:t>
            </a:r>
            <a:r>
              <a:rPr lang="en-US" altLang="zh-CN" dirty="0" smtClean="0"/>
              <a:t>(</a:t>
            </a:r>
            <a:r>
              <a:rPr lang="zh-CN" altLang="en-US" dirty="0" smtClean="0"/>
              <a:t>浏览时间</a:t>
            </a:r>
            <a:r>
              <a:rPr lang="en-US" altLang="zh-CN" dirty="0" smtClean="0"/>
              <a:t>2018/12/08</a:t>
            </a:r>
            <a:r>
              <a:rPr lang="zh-CN" altLang="en-US" dirty="0" smtClean="0"/>
              <a:t>）</a:t>
            </a:r>
            <a:endParaRPr lang="zh-CN" altLang="en-US"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1812615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任务分工</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Oval 128"/>
          <p:cNvSpPr>
            <a:spLocks noChangeAspect="1"/>
          </p:cNvSpPr>
          <p:nvPr/>
        </p:nvSpPr>
        <p:spPr>
          <a:xfrm>
            <a:off x="2916137" y="1533049"/>
            <a:ext cx="1545826" cy="1545826"/>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Oval 129"/>
          <p:cNvSpPr>
            <a:spLocks noChangeAspect="1"/>
          </p:cNvSpPr>
          <p:nvPr/>
        </p:nvSpPr>
        <p:spPr>
          <a:xfrm>
            <a:off x="4954629" y="2171283"/>
            <a:ext cx="2141130" cy="214113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145"/>
          <p:cNvSpPr>
            <a:spLocks noChangeAspect="1"/>
          </p:cNvSpPr>
          <p:nvPr/>
        </p:nvSpPr>
        <p:spPr>
          <a:xfrm>
            <a:off x="7580239" y="1527719"/>
            <a:ext cx="1582379" cy="1582379"/>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114"/>
          <p:cNvSpPr>
            <a:spLocks noChangeAspect="1"/>
          </p:cNvSpPr>
          <p:nvPr/>
        </p:nvSpPr>
        <p:spPr>
          <a:xfrm>
            <a:off x="7554519" y="3657499"/>
            <a:ext cx="1221074" cy="1221073"/>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24"/>
          <p:cNvSpPr>
            <a:spLocks noChangeAspect="1"/>
          </p:cNvSpPr>
          <p:nvPr/>
        </p:nvSpPr>
        <p:spPr>
          <a:xfrm>
            <a:off x="5537260" y="4969833"/>
            <a:ext cx="975868" cy="975866"/>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25"/>
          <p:cNvSpPr>
            <a:spLocks noChangeAspect="1"/>
          </p:cNvSpPr>
          <p:nvPr/>
        </p:nvSpPr>
        <p:spPr>
          <a:xfrm>
            <a:off x="3486940" y="3964671"/>
            <a:ext cx="1239538" cy="1239534"/>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30"/>
          <p:cNvSpPr>
            <a:spLocks noEditPoints="1"/>
          </p:cNvSpPr>
          <p:nvPr/>
        </p:nvSpPr>
        <p:spPr bwMode="auto">
          <a:xfrm>
            <a:off x="5400899" y="2640833"/>
            <a:ext cx="1248593" cy="120203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2"/>
          <p:cNvSpPr/>
          <p:nvPr/>
        </p:nvSpPr>
        <p:spPr>
          <a:xfrm rot="5400000">
            <a:off x="5769312" y="4610472"/>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33"/>
          <p:cNvSpPr/>
          <p:nvPr/>
        </p:nvSpPr>
        <p:spPr>
          <a:xfrm rot="1255098">
            <a:off x="7021560" y="3838299"/>
            <a:ext cx="560182" cy="85270"/>
          </a:xfrm>
          <a:custGeom>
            <a:avLst/>
            <a:gdLst/>
            <a:ahLst/>
            <a:cxnLst/>
            <a:rect l="0" t="0" r="0" b="0"/>
            <a:pathLst>
              <a:path>
                <a:moveTo>
                  <a:pt x="0" y="32211"/>
                </a:moveTo>
                <a:lnTo>
                  <a:pt x="423229"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34"/>
          <p:cNvSpPr/>
          <p:nvPr/>
        </p:nvSpPr>
        <p:spPr>
          <a:xfrm rot="20196483">
            <a:off x="7045021" y="2598197"/>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35"/>
          <p:cNvSpPr/>
          <p:nvPr/>
        </p:nvSpPr>
        <p:spPr>
          <a:xfrm rot="19283161" flipH="1">
            <a:off x="4627488" y="4031303"/>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7"/>
          <p:cNvSpPr/>
          <p:nvPr/>
        </p:nvSpPr>
        <p:spPr>
          <a:xfrm rot="1328443" flipH="1">
            <a:off x="4433273" y="2738983"/>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3284486" y="2182851"/>
            <a:ext cx="802628"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陈俊杉</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1043447" y="2825215"/>
            <a:ext cx="1991611"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990720" y="2253889"/>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陈安侍</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9021521" y="2894209"/>
            <a:ext cx="2060668" cy="184666"/>
          </a:xfrm>
          <a:prstGeom prst="rect">
            <a:avLst/>
          </a:prstGeom>
          <a:noFill/>
        </p:spPr>
        <p:txBody>
          <a:bodyPr wrap="square" lIns="0" tIns="0" rIns="0" bIns="0" rtlCol="0" anchor="t" anchorCtr="0">
            <a:spAutoFit/>
          </a:bodyPr>
          <a:lstStyle/>
          <a:p>
            <a:pP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Ppt</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审核</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3705395" y="4523589"/>
            <a:ext cx="802628"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杨溢</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1480664" y="4908991"/>
            <a:ext cx="1991611"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7784348" y="4151002"/>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严翔宇</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8448656" y="4724325"/>
            <a:ext cx="2060668"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5644486" y="5334655"/>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陈维</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p:nvPr/>
        </p:nvSpPr>
        <p:spPr>
          <a:xfrm>
            <a:off x="5982899" y="5745791"/>
            <a:ext cx="2060668"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Ppt</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制作整理</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8027834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评分绩效</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3" name="Oval 8"/>
          <p:cNvSpPr/>
          <p:nvPr/>
        </p:nvSpPr>
        <p:spPr>
          <a:xfrm>
            <a:off x="3711261" y="3732813"/>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8"/>
          <p:cNvSpPr/>
          <p:nvPr/>
        </p:nvSpPr>
        <p:spPr>
          <a:xfrm>
            <a:off x="1723305" y="3732813"/>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tabLst>
                <a:tab pos="723900" algn="l"/>
                <a:tab pos="1447800" algn="l"/>
              </a:tabLst>
            </a:pPr>
            <a:r>
              <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15" name="Oval 31"/>
          <p:cNvSpPr/>
          <p:nvPr/>
        </p:nvSpPr>
        <p:spPr>
          <a:xfrm>
            <a:off x="5699218"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35"/>
          <p:cNvSpPr/>
          <p:nvPr/>
        </p:nvSpPr>
        <p:spPr>
          <a:xfrm>
            <a:off x="9675130"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rc 39"/>
          <p:cNvSpPr/>
          <p:nvPr/>
        </p:nvSpPr>
        <p:spPr>
          <a:xfrm rot="5400000" flipV="1">
            <a:off x="1613382" y="3605060"/>
            <a:ext cx="1030193" cy="1030192"/>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Straight Connector 40"/>
          <p:cNvCxnSpPr/>
          <p:nvPr/>
        </p:nvCxnSpPr>
        <p:spPr>
          <a:xfrm>
            <a:off x="597663" y="4138965"/>
            <a:ext cx="1041767" cy="1448"/>
          </a:xfrm>
          <a:prstGeom prst="line">
            <a:avLst/>
          </a:prstGeom>
          <a:noFill/>
          <a:ln w="38100" cap="flat" cmpd="sng" algn="ctr">
            <a:solidFill>
              <a:schemeClr val="bg1"/>
            </a:solidFill>
            <a:prstDash val="solid"/>
            <a:headEnd type="oval"/>
          </a:ln>
          <a:effectLst/>
        </p:spPr>
      </p:cxnSp>
      <p:grpSp>
        <p:nvGrpSpPr>
          <p:cNvPr id="19" name="Group 47"/>
          <p:cNvGrpSpPr/>
          <p:nvPr/>
        </p:nvGrpSpPr>
        <p:grpSpPr>
          <a:xfrm>
            <a:off x="1584338" y="3604094"/>
            <a:ext cx="3048618" cy="1059141"/>
            <a:chOff x="1376543" y="2321386"/>
            <a:chExt cx="2786064" cy="967925"/>
          </a:xfrm>
        </p:grpSpPr>
        <p:sp>
          <p:nvSpPr>
            <p:cNvPr id="20" name="Arc 3"/>
            <p:cNvSpPr/>
            <p:nvPr/>
          </p:nvSpPr>
          <p:spPr>
            <a:xfrm rot="5400000" flipV="1">
              <a:off x="3221137" y="2321386"/>
              <a:ext cx="941470" cy="94147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 name="Straight Connector 5"/>
            <p:cNvCxnSpPr/>
            <p:nvPr/>
          </p:nvCxnSpPr>
          <p:spPr>
            <a:xfrm>
              <a:off x="2292893" y="2809310"/>
              <a:ext cx="952048" cy="1323"/>
            </a:xfrm>
            <a:prstGeom prst="line">
              <a:avLst/>
            </a:prstGeom>
            <a:noFill/>
            <a:ln w="38100" cap="flat" cmpd="sng" algn="ctr">
              <a:solidFill>
                <a:schemeClr val="bg1"/>
              </a:solidFill>
              <a:prstDash val="solid"/>
            </a:ln>
            <a:effectLst/>
          </p:spPr>
        </p:cxnSp>
        <p:sp>
          <p:nvSpPr>
            <p:cNvPr id="23" name="Arc 6"/>
            <p:cNvSpPr/>
            <p:nvPr/>
          </p:nvSpPr>
          <p:spPr>
            <a:xfrm rot="5400000" flipH="1">
              <a:off x="1376543" y="2347841"/>
              <a:ext cx="941470" cy="94147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4" name="Straight Connector 49"/>
          <p:cNvCxnSpPr/>
          <p:nvPr/>
        </p:nvCxnSpPr>
        <p:spPr>
          <a:xfrm rot="5400000">
            <a:off x="1605636" y="3113435"/>
            <a:ext cx="1041768" cy="1447"/>
          </a:xfrm>
          <a:prstGeom prst="line">
            <a:avLst/>
          </a:prstGeom>
          <a:noFill/>
          <a:ln w="38100" cap="flat" cmpd="sng" algn="ctr">
            <a:solidFill>
              <a:schemeClr val="bg1"/>
            </a:solidFill>
            <a:prstDash val="solid"/>
            <a:headEnd type="none"/>
          </a:ln>
          <a:effectLst/>
        </p:spPr>
      </p:cxnSp>
      <p:grpSp>
        <p:nvGrpSpPr>
          <p:cNvPr id="25" name="Group 27"/>
          <p:cNvGrpSpPr/>
          <p:nvPr/>
        </p:nvGrpSpPr>
        <p:grpSpPr>
          <a:xfrm>
            <a:off x="3571584" y="3604094"/>
            <a:ext cx="3048618" cy="1059141"/>
            <a:chOff x="2586036" y="2266950"/>
            <a:chExt cx="3344864" cy="1162061"/>
          </a:xfrm>
        </p:grpSpPr>
        <p:sp>
          <p:nvSpPr>
            <p:cNvPr id="26" name="Arc 28"/>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 name="Straight Connector 29"/>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28" name="Arc 30"/>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9" name="Straight Connector 50"/>
          <p:cNvCxnSpPr/>
          <p:nvPr/>
        </p:nvCxnSpPr>
        <p:spPr>
          <a:xfrm rot="5400000">
            <a:off x="3588381" y="3113435"/>
            <a:ext cx="1041768" cy="1447"/>
          </a:xfrm>
          <a:prstGeom prst="line">
            <a:avLst/>
          </a:prstGeom>
          <a:noFill/>
          <a:ln w="38100" cap="flat" cmpd="sng" algn="ctr">
            <a:solidFill>
              <a:schemeClr val="bg1"/>
            </a:solidFill>
            <a:prstDash val="solid"/>
            <a:headEnd type="none"/>
          </a:ln>
          <a:effectLst/>
        </p:spPr>
      </p:cxnSp>
      <p:grpSp>
        <p:nvGrpSpPr>
          <p:cNvPr id="30" name="Group 34"/>
          <p:cNvGrpSpPr/>
          <p:nvPr/>
        </p:nvGrpSpPr>
        <p:grpSpPr>
          <a:xfrm>
            <a:off x="5544937" y="3604094"/>
            <a:ext cx="3048619" cy="1059141"/>
            <a:chOff x="2586036" y="2266950"/>
            <a:chExt cx="3344864" cy="1162061"/>
          </a:xfrm>
        </p:grpSpPr>
        <p:sp>
          <p:nvSpPr>
            <p:cNvPr id="31" name="Arc 36"/>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2" name="Straight Connector 37"/>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33" name="Arc 38"/>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4" name="Straight Connector 51"/>
          <p:cNvCxnSpPr/>
          <p:nvPr/>
        </p:nvCxnSpPr>
        <p:spPr>
          <a:xfrm rot="5400000">
            <a:off x="5566234" y="3113435"/>
            <a:ext cx="1041768" cy="1447"/>
          </a:xfrm>
          <a:prstGeom prst="line">
            <a:avLst/>
          </a:prstGeom>
          <a:noFill/>
          <a:ln w="38100" cap="flat" cmpd="sng" algn="ctr">
            <a:solidFill>
              <a:schemeClr val="bg1"/>
            </a:solidFill>
            <a:prstDash val="solid"/>
            <a:headEnd type="none"/>
          </a:ln>
          <a:effectLst/>
        </p:spPr>
      </p:cxnSp>
      <p:grpSp>
        <p:nvGrpSpPr>
          <p:cNvPr id="35" name="Group 48"/>
          <p:cNvGrpSpPr/>
          <p:nvPr/>
        </p:nvGrpSpPr>
        <p:grpSpPr>
          <a:xfrm>
            <a:off x="9524615" y="3636579"/>
            <a:ext cx="2045912" cy="1030193"/>
            <a:chOff x="6799443" y="2334613"/>
            <a:chExt cx="1869714" cy="941470"/>
          </a:xfrm>
        </p:grpSpPr>
        <p:sp>
          <p:nvSpPr>
            <p:cNvPr id="36" name="Arc 43"/>
            <p:cNvSpPr/>
            <p:nvPr/>
          </p:nvSpPr>
          <p:spPr>
            <a:xfrm rot="5400000" flipH="1">
              <a:off x="6799443" y="2334613"/>
              <a:ext cx="941470" cy="94147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7" name="Straight Connector 44"/>
            <p:cNvCxnSpPr/>
            <p:nvPr/>
          </p:nvCxnSpPr>
          <p:spPr>
            <a:xfrm flipH="1" flipV="1">
              <a:off x="7717109" y="2786836"/>
              <a:ext cx="952048" cy="1323"/>
            </a:xfrm>
            <a:prstGeom prst="line">
              <a:avLst/>
            </a:prstGeom>
            <a:noFill/>
            <a:ln w="38100" cap="flat" cmpd="sng" algn="ctr">
              <a:solidFill>
                <a:schemeClr val="bg1"/>
              </a:solidFill>
              <a:prstDash val="solid"/>
              <a:headEnd type="oval"/>
              <a:tailEnd type="none"/>
            </a:ln>
            <a:effectLst/>
          </p:spPr>
        </p:cxnSp>
      </p:grpSp>
      <p:cxnSp>
        <p:nvCxnSpPr>
          <p:cNvPr id="38" name="Straight Connector 52"/>
          <p:cNvCxnSpPr/>
          <p:nvPr/>
        </p:nvCxnSpPr>
        <p:spPr>
          <a:xfrm rot="5400000">
            <a:off x="9545233" y="3113435"/>
            <a:ext cx="1041768" cy="1447"/>
          </a:xfrm>
          <a:prstGeom prst="line">
            <a:avLst/>
          </a:prstGeom>
          <a:noFill/>
          <a:ln w="38100" cap="flat" cmpd="sng" algn="ctr">
            <a:solidFill>
              <a:schemeClr val="bg1"/>
            </a:solidFill>
            <a:prstDash val="solid"/>
            <a:headEnd type="none"/>
          </a:ln>
          <a:effectLst/>
        </p:spPr>
      </p:cxnSp>
      <p:sp>
        <p:nvSpPr>
          <p:cNvPr id="39" name="Oval 33"/>
          <p:cNvSpPr/>
          <p:nvPr/>
        </p:nvSpPr>
        <p:spPr>
          <a:xfrm>
            <a:off x="7687174"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0" name="Group 34"/>
          <p:cNvGrpSpPr/>
          <p:nvPr/>
        </p:nvGrpSpPr>
        <p:grpSpPr>
          <a:xfrm>
            <a:off x="7534651" y="3604094"/>
            <a:ext cx="3048619" cy="1059141"/>
            <a:chOff x="2586036" y="2266950"/>
            <a:chExt cx="3344864" cy="1162061"/>
          </a:xfrm>
        </p:grpSpPr>
        <p:sp>
          <p:nvSpPr>
            <p:cNvPr id="41" name="Arc 41"/>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2" name="Straight Connector 42"/>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43" name="Arc 45"/>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44" name="Straight Connector 46"/>
          <p:cNvCxnSpPr/>
          <p:nvPr/>
        </p:nvCxnSpPr>
        <p:spPr>
          <a:xfrm rot="5400000">
            <a:off x="7554539" y="3113435"/>
            <a:ext cx="1041768" cy="1447"/>
          </a:xfrm>
          <a:prstGeom prst="line">
            <a:avLst/>
          </a:prstGeom>
          <a:noFill/>
          <a:ln w="38100" cap="flat" cmpd="sng" algn="ctr">
            <a:solidFill>
              <a:schemeClr val="bg1"/>
            </a:solidFill>
            <a:prstDash val="solid"/>
            <a:headEnd type="none"/>
          </a:ln>
          <a:effectLst/>
        </p:spPr>
      </p:cxnSp>
      <p:sp>
        <p:nvSpPr>
          <p:cNvPr id="45" name="Oval 48"/>
          <p:cNvSpPr/>
          <p:nvPr/>
        </p:nvSpPr>
        <p:spPr>
          <a:xfrm>
            <a:off x="3710552" y="1822939"/>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56"/>
          <p:cNvSpPr/>
          <p:nvPr/>
        </p:nvSpPr>
        <p:spPr>
          <a:xfrm>
            <a:off x="7687513"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Oval 54"/>
          <p:cNvSpPr/>
          <p:nvPr/>
        </p:nvSpPr>
        <p:spPr>
          <a:xfrm>
            <a:off x="5697799"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Oval 53"/>
          <p:cNvSpPr/>
          <p:nvPr/>
        </p:nvSpPr>
        <p:spPr>
          <a:xfrm>
            <a:off x="1723305" y="1822939"/>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Oval 55"/>
          <p:cNvSpPr/>
          <p:nvPr/>
        </p:nvSpPr>
        <p:spPr>
          <a:xfrm>
            <a:off x="9675130"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8"/>
          <p:cNvSpPr>
            <a:spLocks/>
          </p:cNvSpPr>
          <p:nvPr/>
        </p:nvSpPr>
        <p:spPr bwMode="auto">
          <a:xfrm>
            <a:off x="9829949" y="1990082"/>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13"/>
          <p:cNvSpPr txBox="1"/>
          <p:nvPr/>
        </p:nvSpPr>
        <p:spPr>
          <a:xfrm>
            <a:off x="1281998"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陈俊杉</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13"/>
          <p:cNvSpPr txBox="1"/>
          <p:nvPr/>
        </p:nvSpPr>
        <p:spPr>
          <a:xfrm>
            <a:off x="1285511"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90</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13"/>
          <p:cNvSpPr txBox="1"/>
          <p:nvPr/>
        </p:nvSpPr>
        <p:spPr>
          <a:xfrm>
            <a:off x="3267521"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陈安侍</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13"/>
          <p:cNvSpPr txBox="1"/>
          <p:nvPr/>
        </p:nvSpPr>
        <p:spPr>
          <a:xfrm>
            <a:off x="3271034"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87</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3"/>
          <p:cNvSpPr txBox="1"/>
          <p:nvPr/>
        </p:nvSpPr>
        <p:spPr>
          <a:xfrm>
            <a:off x="5253044"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陈维</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13"/>
          <p:cNvSpPr txBox="1"/>
          <p:nvPr/>
        </p:nvSpPr>
        <p:spPr>
          <a:xfrm>
            <a:off x="5262779" y="5240378"/>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93</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13"/>
          <p:cNvSpPr txBox="1"/>
          <p:nvPr/>
        </p:nvSpPr>
        <p:spPr>
          <a:xfrm>
            <a:off x="7238567"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杨溢</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Box 13"/>
          <p:cNvSpPr txBox="1"/>
          <p:nvPr/>
        </p:nvSpPr>
        <p:spPr>
          <a:xfrm>
            <a:off x="7242080"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91</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13"/>
          <p:cNvSpPr txBox="1"/>
          <p:nvPr/>
        </p:nvSpPr>
        <p:spPr>
          <a:xfrm>
            <a:off x="9224090"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严翔宇</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TextBox 13"/>
          <p:cNvSpPr txBox="1"/>
          <p:nvPr/>
        </p:nvSpPr>
        <p:spPr>
          <a:xfrm>
            <a:off x="9227603"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89</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13"/>
          <p:cNvSpPr txBox="1"/>
          <p:nvPr/>
        </p:nvSpPr>
        <p:spPr>
          <a:xfrm>
            <a:off x="1628791" y="3898370"/>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6" name="TextBox 13"/>
          <p:cNvSpPr txBox="1"/>
          <p:nvPr/>
        </p:nvSpPr>
        <p:spPr>
          <a:xfrm>
            <a:off x="5639474" y="3932694"/>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7" name="TextBox 13"/>
          <p:cNvSpPr txBox="1"/>
          <p:nvPr/>
        </p:nvSpPr>
        <p:spPr>
          <a:xfrm>
            <a:off x="7611128" y="3915975"/>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8" name="TextBox 13"/>
          <p:cNvSpPr txBox="1"/>
          <p:nvPr/>
        </p:nvSpPr>
        <p:spPr>
          <a:xfrm>
            <a:off x="3596906" y="3899850"/>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9" name="TextBox 13"/>
          <p:cNvSpPr txBox="1"/>
          <p:nvPr/>
        </p:nvSpPr>
        <p:spPr>
          <a:xfrm>
            <a:off x="9590694" y="3932694"/>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a:t>
            </a:r>
            <a:r>
              <a:rPr lang="en-US" altLang="zh-CN"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5</a:t>
            </a:r>
            <a:endPar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228"/>
          <p:cNvSpPr>
            <a:spLocks/>
          </p:cNvSpPr>
          <p:nvPr/>
        </p:nvSpPr>
        <p:spPr bwMode="auto">
          <a:xfrm>
            <a:off x="1868163" y="1994921"/>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28"/>
          <p:cNvSpPr>
            <a:spLocks/>
          </p:cNvSpPr>
          <p:nvPr/>
        </p:nvSpPr>
        <p:spPr bwMode="auto">
          <a:xfrm>
            <a:off x="3847694" y="1994180"/>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28"/>
          <p:cNvSpPr>
            <a:spLocks/>
          </p:cNvSpPr>
          <p:nvPr/>
        </p:nvSpPr>
        <p:spPr bwMode="auto">
          <a:xfrm>
            <a:off x="5828762" y="1984225"/>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28"/>
          <p:cNvSpPr>
            <a:spLocks/>
          </p:cNvSpPr>
          <p:nvPr/>
        </p:nvSpPr>
        <p:spPr bwMode="auto">
          <a:xfrm>
            <a:off x="7818476" y="1994179"/>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1009392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728592" y="2126242"/>
            <a:ext cx="2316305" cy="1200329"/>
          </a:xfrm>
          <a:prstGeom prst="rect">
            <a:avLst/>
          </a:prstGeom>
          <a:noFill/>
        </p:spPr>
        <p:txBody>
          <a:bodyPr wrap="square" rtlCol="0">
            <a:spAutoFit/>
          </a:bodyPr>
          <a:lstStyle/>
          <a:p>
            <a:r>
              <a:rPr lang="zh-CN" altLang="en-US" sz="7200" b="1" dirty="0" smtClean="0">
                <a:solidFill>
                  <a:prstClr val="white"/>
                </a:solidFill>
                <a:latin typeface="微软雅黑" panose="020B0503020204020204" pitchFamily="34" charset="-122"/>
                <a:ea typeface="微软雅黑" panose="020B0503020204020204" pitchFamily="34" charset="-122"/>
              </a:rPr>
              <a:t>谢 谢</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extLst>
      <p:ext uri="{BB962C8B-B14F-4D97-AF65-F5344CB8AC3E}">
        <p14:creationId xmlns:p14="http://schemas.microsoft.com/office/powerpoint/2010/main" val="364648128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511457"/>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捕获实例和链接</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在分析和设计阶段创建</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捕获交互的</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静态部分</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举例说明数据</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对象结构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供分析人员、设计人员和代码实现人员开发和使用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p>
        </p:txBody>
      </p:sp>
      <p:sp>
        <p:nvSpPr>
          <p:cNvPr id="7" name="TextBox 13"/>
          <p:cNvSpPr txBox="1"/>
          <p:nvPr/>
        </p:nvSpPr>
        <p:spPr>
          <a:xfrm>
            <a:off x="546611" y="631469"/>
            <a:ext cx="107996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用途</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0577691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55680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43759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对象指的是一个单独的、可确认的物体、单元或实体，它可以是具体的也可以是抽象的，在问题领域里有确切定义的角色。</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通常包含：</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标识（名字），状态（属性），行为（方法，事件）。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什么是对象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4048690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877408"/>
            <a:ext cx="12192000" cy="198706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4549068"/>
            <a:ext cx="12027775" cy="1477328"/>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(object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diagram)</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显示某时刻对象和对象之间的关系，反应系统的静态过程。</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对象图是类图的实例，几乎使用与类图完全相同的标识。</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6625919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73"/>
          <p:cNvSpPr>
            <a:spLocks noEditPoints="1"/>
          </p:cNvSpPr>
          <p:nvPr/>
        </p:nvSpPr>
        <p:spPr bwMode="auto">
          <a:xfrm rot="21275257">
            <a:off x="6112416" y="2304981"/>
            <a:ext cx="2008116" cy="2009328"/>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675"/>
          <p:cNvSpPr>
            <a:spLocks noEditPoints="1"/>
          </p:cNvSpPr>
          <p:nvPr/>
        </p:nvSpPr>
        <p:spPr bwMode="auto">
          <a:xfrm rot="21275257">
            <a:off x="3619248" y="2358337"/>
            <a:ext cx="2619282" cy="2619282"/>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676"/>
          <p:cNvSpPr>
            <a:spLocks noChangeArrowheads="1"/>
          </p:cNvSpPr>
          <p:nvPr/>
        </p:nvSpPr>
        <p:spPr bwMode="auto">
          <a:xfrm rot="21275257">
            <a:off x="3899366" y="2638454"/>
            <a:ext cx="2059047" cy="2057834"/>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77"/>
          <p:cNvSpPr>
            <a:spLocks noChangeArrowheads="1"/>
          </p:cNvSpPr>
          <p:nvPr/>
        </p:nvSpPr>
        <p:spPr bwMode="auto">
          <a:xfrm rot="21275257">
            <a:off x="6427700" y="2621477"/>
            <a:ext cx="1376336" cy="1376336"/>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Content Placeholder 2"/>
          <p:cNvSpPr txBox="1">
            <a:spLocks/>
          </p:cNvSpPr>
          <p:nvPr/>
        </p:nvSpPr>
        <p:spPr>
          <a:xfrm>
            <a:off x="3862379" y="3142494"/>
            <a:ext cx="2133019"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对象</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Content Placeholder 2"/>
          <p:cNvSpPr txBox="1">
            <a:spLocks/>
          </p:cNvSpPr>
          <p:nvPr/>
        </p:nvSpPr>
        <p:spPr>
          <a:xfrm>
            <a:off x="6495950" y="2808192"/>
            <a:ext cx="1239835"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链</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0" name="TextBox 13"/>
          <p:cNvSpPr txBox="1"/>
          <p:nvPr/>
        </p:nvSpPr>
        <p:spPr>
          <a:xfrm>
            <a:off x="546611" y="631469"/>
            <a:ext cx="65793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内容</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9913159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78269"/>
            <a:ext cx="12192000" cy="37719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299719"/>
            <a:ext cx="12027775" cy="280692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对象名：由于对象是一个类的实例，因此其名称的格式是“对象名：类名”，这两个部分是可选的，但是如果包含类名，则必须加上“：”，另外为了和类名区分，还必须加上下划线。</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属性：由于对象是一个具体的事物，因此所有的属性值都已经确定（常量），因此通常会在属性的后面列出其值。</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285750" indent="-28575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1" y="631469"/>
            <a:ext cx="107996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构成元素</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7925349" y="5275347"/>
            <a:ext cx="4288353" cy="362792"/>
          </a:xfrm>
          <a:prstGeom prst="rect">
            <a:avLst/>
          </a:prstGeom>
        </p:spPr>
        <p:txBody>
          <a:bodyPr wrap="none">
            <a:spAutoFit/>
          </a:bodyPr>
          <a:lstStyle/>
          <a:p>
            <a:pPr defTabSz="1216817">
              <a:lnSpc>
                <a:spcPct val="120000"/>
              </a:lnSpc>
              <a:spcBef>
                <a:spcPct val="20000"/>
              </a:spcBef>
            </a:pPr>
            <a:r>
              <a:rPr lang="zh-CN" altLang="en-US" sz="16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注：对象图使用的是与类图相同的符号和关系</a:t>
            </a:r>
            <a:endPar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9"/>
          <p:cNvSpPr txBox="1"/>
          <p:nvPr/>
        </p:nvSpPr>
        <p:spPr>
          <a:xfrm>
            <a:off x="5570351" y="5275347"/>
            <a:ext cx="1051297" cy="369332"/>
          </a:xfrm>
          <a:prstGeom prst="rect">
            <a:avLst/>
          </a:prstGeom>
          <a:noFill/>
        </p:spPr>
        <p:txBody>
          <a:bodyPr wrap="square" rtlCol="0">
            <a:spAutoFit/>
          </a:bodyPr>
          <a:lstStyle/>
          <a:p>
            <a:r>
              <a:rPr lang="zh-CN" altLang="en-US" dirty="0" smtClean="0"/>
              <a:t>对象图</a:t>
            </a:r>
            <a:endParaRPr lang="zh-CN" altLang="en-US" dirty="0"/>
          </a:p>
        </p:txBody>
      </p:sp>
      <p:pic>
        <p:nvPicPr>
          <p:cNvPr id="11" name="图片 10"/>
          <p:cNvPicPr>
            <a:picLocks noChangeAspect="1"/>
          </p:cNvPicPr>
          <p:nvPr/>
        </p:nvPicPr>
        <p:blipFill>
          <a:blip r:embed="rId2"/>
          <a:stretch>
            <a:fillRect/>
          </a:stretch>
        </p:blipFill>
        <p:spPr>
          <a:xfrm>
            <a:off x="4808469" y="4388823"/>
            <a:ext cx="2790825" cy="781050"/>
          </a:xfrm>
          <a:prstGeom prst="rect">
            <a:avLst/>
          </a:prstGeom>
        </p:spPr>
      </p:pic>
    </p:spTree>
    <p:extLst>
      <p:ext uri="{BB962C8B-B14F-4D97-AF65-F5344CB8AC3E}">
        <p14:creationId xmlns:p14="http://schemas.microsoft.com/office/powerpoint/2010/main" val="36504691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2215</Words>
  <Application>Microsoft Office PowerPoint</Application>
  <PresentationFormat>宽屏</PresentationFormat>
  <Paragraphs>286</Paragraphs>
  <Slides>48</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맑은 고딕</vt:lpstr>
      <vt:lpstr>宋体</vt:lpstr>
      <vt:lpstr>微软雅黑</vt:lpstr>
      <vt:lpstr>Arial</vt:lpstr>
      <vt:lpstr>Calibri</vt:lpstr>
      <vt:lpstr>Calibri Light</vt:lpstr>
      <vt:lpstr>Impact</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Fish Go</cp:lastModifiedBy>
  <cp:revision>51</cp:revision>
  <dcterms:created xsi:type="dcterms:W3CDTF">2015-08-04T09:37:51Z</dcterms:created>
  <dcterms:modified xsi:type="dcterms:W3CDTF">2018-12-30T13:30:24Z</dcterms:modified>
</cp:coreProperties>
</file>